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72" r:id="rId4"/>
    <p:sldId id="271" r:id="rId5"/>
    <p:sldId id="275" r:id="rId6"/>
    <p:sldId id="273" r:id="rId7"/>
    <p:sldId id="276" r:id="rId8"/>
    <p:sldId id="279" r:id="rId9"/>
    <p:sldId id="280" r:id="rId10"/>
    <p:sldId id="257" r:id="rId11"/>
    <p:sldId id="265" r:id="rId12"/>
    <p:sldId id="259" r:id="rId13"/>
    <p:sldId id="260" r:id="rId14"/>
    <p:sldId id="261" r:id="rId15"/>
    <p:sldId id="262" r:id="rId16"/>
    <p:sldId id="263" r:id="rId17"/>
    <p:sldId id="264" r:id="rId18"/>
    <p:sldId id="266" r:id="rId19"/>
    <p:sldId id="267" r:id="rId20"/>
    <p:sldId id="270"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5" autoAdjust="0"/>
    <p:restoredTop sz="94586" autoAdjust="0"/>
  </p:normalViewPr>
  <p:slideViewPr>
    <p:cSldViewPr snapToGrid="0" snapToObjects="1">
      <p:cViewPr>
        <p:scale>
          <a:sx n="139" d="100"/>
          <a:sy n="139" d="100"/>
        </p:scale>
        <p:origin x="-80" y="1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Struggle</c:v>
                </c:pt>
              </c:strCache>
            </c:strRef>
          </c:tx>
          <c:invertIfNegative val="0"/>
          <c:cat>
            <c:strRef>
              <c:f>Sheet1!$A$2:$A$6</c:f>
              <c:strCache>
                <c:ptCount val="5"/>
                <c:pt idx="0">
                  <c:v>Anger</c:v>
                </c:pt>
                <c:pt idx="1">
                  <c:v>Pride</c:v>
                </c:pt>
                <c:pt idx="2">
                  <c:v>Jealousy</c:v>
                </c:pt>
                <c:pt idx="3">
                  <c:v>Envy</c:v>
                </c:pt>
                <c:pt idx="4">
                  <c:v>Addiction</c:v>
                </c:pt>
              </c:strCache>
            </c:strRef>
          </c:cat>
          <c:val>
            <c:numRef>
              <c:f>Sheet1!$B$2:$B$6</c:f>
              <c:numCache>
                <c:formatCode>General</c:formatCode>
                <c:ptCount val="5"/>
                <c:pt idx="0">
                  <c:v>100.0</c:v>
                </c:pt>
                <c:pt idx="1">
                  <c:v>100.0</c:v>
                </c:pt>
                <c:pt idx="2">
                  <c:v>100.0</c:v>
                </c:pt>
                <c:pt idx="3">
                  <c:v>100.0</c:v>
                </c:pt>
                <c:pt idx="4">
                  <c:v>100.0</c:v>
                </c:pt>
              </c:numCache>
            </c:numRef>
          </c:val>
        </c:ser>
        <c:ser>
          <c:idx val="1"/>
          <c:order val="1"/>
          <c:tx>
            <c:strRef>
              <c:f>Sheet1!$C$1</c:f>
              <c:strCache>
                <c:ptCount val="1"/>
                <c:pt idx="0">
                  <c:v>Worldly Answer</c:v>
                </c:pt>
              </c:strCache>
            </c:strRef>
          </c:tx>
          <c:invertIfNegative val="0"/>
          <c:cat>
            <c:strRef>
              <c:f>Sheet1!$A$2:$A$6</c:f>
              <c:strCache>
                <c:ptCount val="5"/>
                <c:pt idx="0">
                  <c:v>Anger</c:v>
                </c:pt>
                <c:pt idx="1">
                  <c:v>Pride</c:v>
                </c:pt>
                <c:pt idx="2">
                  <c:v>Jealousy</c:v>
                </c:pt>
                <c:pt idx="3">
                  <c:v>Envy</c:v>
                </c:pt>
                <c:pt idx="4">
                  <c:v>Addiction</c:v>
                </c:pt>
              </c:strCache>
            </c:strRef>
          </c:cat>
          <c:val>
            <c:numRef>
              <c:f>Sheet1!$C$2:$C$6</c:f>
              <c:numCache>
                <c:formatCode>General</c:formatCode>
                <c:ptCount val="5"/>
                <c:pt idx="0">
                  <c:v>10.0</c:v>
                </c:pt>
                <c:pt idx="1">
                  <c:v>20.0</c:v>
                </c:pt>
                <c:pt idx="2">
                  <c:v>50.0</c:v>
                </c:pt>
                <c:pt idx="3">
                  <c:v>80.0</c:v>
                </c:pt>
                <c:pt idx="4">
                  <c:v>110.0</c:v>
                </c:pt>
              </c:numCache>
            </c:numRef>
          </c:val>
        </c:ser>
        <c:ser>
          <c:idx val="2"/>
          <c:order val="2"/>
          <c:tx>
            <c:strRef>
              <c:f>Sheet1!$D$1</c:f>
              <c:strCache>
                <c:ptCount val="1"/>
                <c:pt idx="0">
                  <c:v>Failure</c:v>
                </c:pt>
              </c:strCache>
            </c:strRef>
          </c:tx>
          <c:invertIfNegative val="0"/>
          <c:cat>
            <c:strRef>
              <c:f>Sheet1!$A$2:$A$6</c:f>
              <c:strCache>
                <c:ptCount val="5"/>
                <c:pt idx="0">
                  <c:v>Anger</c:v>
                </c:pt>
                <c:pt idx="1">
                  <c:v>Pride</c:v>
                </c:pt>
                <c:pt idx="2">
                  <c:v>Jealousy</c:v>
                </c:pt>
                <c:pt idx="3">
                  <c:v>Envy</c:v>
                </c:pt>
                <c:pt idx="4">
                  <c:v>Addiction</c:v>
                </c:pt>
              </c:strCache>
            </c:strRef>
          </c:cat>
          <c:val>
            <c:numRef>
              <c:f>Sheet1!$D$2:$D$6</c:f>
              <c:numCache>
                <c:formatCode>General</c:formatCode>
                <c:ptCount val="5"/>
                <c:pt idx="0">
                  <c:v>15.0</c:v>
                </c:pt>
                <c:pt idx="1">
                  <c:v>30.0</c:v>
                </c:pt>
                <c:pt idx="2">
                  <c:v>60.0</c:v>
                </c:pt>
                <c:pt idx="3">
                  <c:v>90.0</c:v>
                </c:pt>
                <c:pt idx="4">
                  <c:v>120.0</c:v>
                </c:pt>
              </c:numCache>
            </c:numRef>
          </c:val>
        </c:ser>
        <c:dLbls>
          <c:showLegendKey val="0"/>
          <c:showVal val="0"/>
          <c:showCatName val="0"/>
          <c:showSerName val="0"/>
          <c:showPercent val="0"/>
          <c:showBubbleSize val="0"/>
        </c:dLbls>
        <c:gapWidth val="150"/>
        <c:overlap val="100"/>
        <c:axId val="553895560"/>
        <c:axId val="553921272"/>
      </c:barChart>
      <c:catAx>
        <c:axId val="553895560"/>
        <c:scaling>
          <c:orientation val="minMax"/>
        </c:scaling>
        <c:delete val="0"/>
        <c:axPos val="b"/>
        <c:majorTickMark val="out"/>
        <c:minorTickMark val="none"/>
        <c:tickLblPos val="nextTo"/>
        <c:crossAx val="553921272"/>
        <c:crosses val="autoZero"/>
        <c:auto val="1"/>
        <c:lblAlgn val="ctr"/>
        <c:lblOffset val="100"/>
        <c:noMultiLvlLbl val="0"/>
      </c:catAx>
      <c:valAx>
        <c:axId val="553921272"/>
        <c:scaling>
          <c:orientation val="minMax"/>
        </c:scaling>
        <c:delete val="0"/>
        <c:axPos val="l"/>
        <c:majorGridlines/>
        <c:numFmt formatCode="General" sourceLinked="1"/>
        <c:majorTickMark val="out"/>
        <c:minorTickMark val="none"/>
        <c:tickLblPos val="nextTo"/>
        <c:crossAx val="5538955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Struggle</c:v>
                </c:pt>
              </c:strCache>
            </c:strRef>
          </c:tx>
          <c:invertIfNegative val="0"/>
          <c:cat>
            <c:strRef>
              <c:f>Sheet1!$A$2:$A$6</c:f>
              <c:strCache>
                <c:ptCount val="5"/>
                <c:pt idx="0">
                  <c:v>John 3:16</c:v>
                </c:pt>
                <c:pt idx="1">
                  <c:v>Matthew 6:33</c:v>
                </c:pt>
                <c:pt idx="2">
                  <c:v>Romans 8:28</c:v>
                </c:pt>
                <c:pt idx="3">
                  <c:v>2 Timothy 1:7</c:v>
                </c:pt>
                <c:pt idx="4">
                  <c:v>Jeremiah 29:11</c:v>
                </c:pt>
              </c:strCache>
            </c:strRef>
          </c:cat>
          <c:val>
            <c:numRef>
              <c:f>Sheet1!$B$2:$B$6</c:f>
              <c:numCache>
                <c:formatCode>General</c:formatCode>
                <c:ptCount val="5"/>
                <c:pt idx="0">
                  <c:v>80.0</c:v>
                </c:pt>
                <c:pt idx="1">
                  <c:v>60.0</c:v>
                </c:pt>
                <c:pt idx="2">
                  <c:v>40.0</c:v>
                </c:pt>
                <c:pt idx="3">
                  <c:v>20.0</c:v>
                </c:pt>
                <c:pt idx="4">
                  <c:v>0.0</c:v>
                </c:pt>
              </c:numCache>
            </c:numRef>
          </c:val>
        </c:ser>
        <c:ser>
          <c:idx val="1"/>
          <c:order val="1"/>
          <c:tx>
            <c:strRef>
              <c:f>Sheet1!$C$1</c:f>
              <c:strCache>
                <c:ptCount val="1"/>
                <c:pt idx="0">
                  <c:v>Answer with the Word</c:v>
                </c:pt>
              </c:strCache>
            </c:strRef>
          </c:tx>
          <c:invertIfNegative val="0"/>
          <c:cat>
            <c:strRef>
              <c:f>Sheet1!$A$2:$A$6</c:f>
              <c:strCache>
                <c:ptCount val="5"/>
                <c:pt idx="0">
                  <c:v>John 3:16</c:v>
                </c:pt>
                <c:pt idx="1">
                  <c:v>Matthew 6:33</c:v>
                </c:pt>
                <c:pt idx="2">
                  <c:v>Romans 8:28</c:v>
                </c:pt>
                <c:pt idx="3">
                  <c:v>2 Timothy 1:7</c:v>
                </c:pt>
                <c:pt idx="4">
                  <c:v>Jeremiah 29:11</c:v>
                </c:pt>
              </c:strCache>
            </c:strRef>
          </c:cat>
          <c:val>
            <c:numRef>
              <c:f>Sheet1!$C$2:$C$6</c:f>
              <c:numCache>
                <c:formatCode>General</c:formatCode>
                <c:ptCount val="5"/>
                <c:pt idx="0">
                  <c:v>20.0</c:v>
                </c:pt>
                <c:pt idx="1">
                  <c:v>40.0</c:v>
                </c:pt>
                <c:pt idx="2">
                  <c:v>60.0</c:v>
                </c:pt>
                <c:pt idx="3">
                  <c:v>80.0</c:v>
                </c:pt>
                <c:pt idx="4">
                  <c:v>100.0</c:v>
                </c:pt>
              </c:numCache>
            </c:numRef>
          </c:val>
        </c:ser>
        <c:ser>
          <c:idx val="2"/>
          <c:order val="2"/>
          <c:tx>
            <c:strRef>
              <c:f>Sheet1!$D$1</c:f>
              <c:strCache>
                <c:ptCount val="1"/>
                <c:pt idx="0">
                  <c:v>Victory</c:v>
                </c:pt>
              </c:strCache>
            </c:strRef>
          </c:tx>
          <c:invertIfNegative val="0"/>
          <c:cat>
            <c:strRef>
              <c:f>Sheet1!$A$2:$A$6</c:f>
              <c:strCache>
                <c:ptCount val="5"/>
                <c:pt idx="0">
                  <c:v>John 3:16</c:v>
                </c:pt>
                <c:pt idx="1">
                  <c:v>Matthew 6:33</c:v>
                </c:pt>
                <c:pt idx="2">
                  <c:v>Romans 8:28</c:v>
                </c:pt>
                <c:pt idx="3">
                  <c:v>2 Timothy 1:7</c:v>
                </c:pt>
                <c:pt idx="4">
                  <c:v>Jeremiah 29:11</c:v>
                </c:pt>
              </c:strCache>
            </c:strRef>
          </c:cat>
          <c:val>
            <c:numRef>
              <c:f>Sheet1!$D$2:$D$6</c:f>
              <c:numCache>
                <c:formatCode>General</c:formatCode>
                <c:ptCount val="5"/>
                <c:pt idx="0">
                  <c:v>20.0</c:v>
                </c:pt>
                <c:pt idx="1">
                  <c:v>40.0</c:v>
                </c:pt>
                <c:pt idx="2">
                  <c:v>60.0</c:v>
                </c:pt>
                <c:pt idx="3">
                  <c:v>80.0</c:v>
                </c:pt>
                <c:pt idx="4">
                  <c:v>100.0</c:v>
                </c:pt>
              </c:numCache>
            </c:numRef>
          </c:val>
        </c:ser>
        <c:dLbls>
          <c:showLegendKey val="0"/>
          <c:showVal val="0"/>
          <c:showCatName val="0"/>
          <c:showSerName val="0"/>
          <c:showPercent val="0"/>
          <c:showBubbleSize val="0"/>
        </c:dLbls>
        <c:gapWidth val="150"/>
        <c:overlap val="100"/>
        <c:axId val="553993352"/>
        <c:axId val="553996328"/>
      </c:barChart>
      <c:catAx>
        <c:axId val="553993352"/>
        <c:scaling>
          <c:orientation val="minMax"/>
        </c:scaling>
        <c:delete val="0"/>
        <c:axPos val="b"/>
        <c:majorTickMark val="out"/>
        <c:minorTickMark val="none"/>
        <c:tickLblPos val="nextTo"/>
        <c:crossAx val="553996328"/>
        <c:crosses val="autoZero"/>
        <c:auto val="1"/>
        <c:lblAlgn val="ctr"/>
        <c:lblOffset val="100"/>
        <c:noMultiLvlLbl val="0"/>
      </c:catAx>
      <c:valAx>
        <c:axId val="553996328"/>
        <c:scaling>
          <c:orientation val="minMax"/>
        </c:scaling>
        <c:delete val="0"/>
        <c:axPos val="l"/>
        <c:majorGridlines/>
        <c:numFmt formatCode="General" sourceLinked="1"/>
        <c:majorTickMark val="out"/>
        <c:minorTickMark val="none"/>
        <c:tickLblPos val="nextTo"/>
        <c:crossAx val="5539933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3/27/15</a:t>
            </a:fld>
            <a:endParaRPr lang="en-US" dirty="0"/>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t>3/27/15</a:t>
            </a:fld>
            <a:endParaRPr lang="en-US" dirty="0"/>
          </a:p>
        </p:txBody>
      </p:sp>
      <p:sp>
        <p:nvSpPr>
          <p:cNvPr id="6" name="Footer Placeholder 5"/>
          <p:cNvSpPr>
            <a:spLocks noGrp="1"/>
          </p:cNvSpPr>
          <p:nvPr>
            <p:ph type="ftr" sz="quarter" idx="11"/>
          </p:nvPr>
        </p:nvSpPr>
        <p:spPr>
          <a:xfrm>
            <a:off x="2057400" y="6300216"/>
            <a:ext cx="2340864" cy="365125"/>
          </a:xfrm>
        </p:spPr>
        <p:txBody>
          <a:bodyPr/>
          <a:lstStyle/>
          <a:p>
            <a:endParaRPr lang="en-US" dirty="0"/>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3/27/15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dirty="0"/>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3/27/15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3/27/15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3/27/15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3/27/15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3/27/15</a:t>
            </a:fld>
            <a:endParaRPr lang="en-US" dirty="0"/>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dirty="0"/>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dirty="0"/>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t>3/27/15</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t>3/27/15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t>3/27/15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3/27/15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t>3/27/15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t>3/27/15</a:t>
            </a:fld>
            <a:endParaRPr lang="en-US" dirty="0"/>
          </a:p>
        </p:txBody>
      </p:sp>
      <p:sp>
        <p:nvSpPr>
          <p:cNvPr id="6" name="Footer Placeholder 5"/>
          <p:cNvSpPr>
            <a:spLocks noGrp="1"/>
          </p:cNvSpPr>
          <p:nvPr>
            <p:ph type="ftr" sz="quarter" idx="11"/>
          </p:nvPr>
        </p:nvSpPr>
        <p:spPr>
          <a:xfrm>
            <a:off x="2057400" y="6297706"/>
            <a:ext cx="2339788" cy="365125"/>
          </a:xfrm>
        </p:spPr>
        <p:txBody>
          <a:bodyPr/>
          <a:lstStyle/>
          <a:p>
            <a:endParaRPr lang="en-US" dirty="0"/>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t>3/27/15</a:t>
            </a:fld>
            <a:endParaRPr lang="en-US" dirty="0"/>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dirty="0"/>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g"/><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jp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2-20 at 9.3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246" y="3402516"/>
            <a:ext cx="5926159" cy="2475680"/>
          </a:xfrm>
          <a:prstGeom prst="rect">
            <a:avLst/>
          </a:prstGeom>
        </p:spPr>
      </p:pic>
    </p:spTree>
    <p:extLst>
      <p:ext uri="{BB962C8B-B14F-4D97-AF65-F5344CB8AC3E}">
        <p14:creationId xmlns:p14="http://schemas.microsoft.com/office/powerpoint/2010/main" val="10355997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FREEDOM CARDS</a:t>
            </a:r>
            <a:endParaRPr lang="en-US" dirty="0"/>
          </a:p>
        </p:txBody>
      </p:sp>
      <p:sp>
        <p:nvSpPr>
          <p:cNvPr id="3" name="Content Placeholder 2"/>
          <p:cNvSpPr>
            <a:spLocks noGrp="1"/>
          </p:cNvSpPr>
          <p:nvPr>
            <p:ph idx="1"/>
          </p:nvPr>
        </p:nvSpPr>
        <p:spPr/>
        <p:txBody>
          <a:bodyPr/>
          <a:lstStyle/>
          <a:p>
            <a:pPr>
              <a:buFont typeface="Wingdings" charset="2"/>
              <a:buChar char="Ø"/>
            </a:pPr>
            <a:r>
              <a:rPr lang="en-US" b="1" i="1" dirty="0" smtClean="0"/>
              <a:t>Ephesians 5:11 </a:t>
            </a:r>
            <a:r>
              <a:rPr lang="en-US" i="1" dirty="0" smtClean="0"/>
              <a:t>And have no fellowship with the unfruitful works of darkness, but rather expose them.</a:t>
            </a:r>
          </a:p>
          <a:p>
            <a:pPr>
              <a:buFont typeface="Wingdings" charset="2"/>
              <a:buChar char="Ø"/>
            </a:pPr>
            <a:r>
              <a:rPr lang="en-US" dirty="0" smtClean="0"/>
              <a:t>List 1 thing that you are dealing with (Individually) that you would change.</a:t>
            </a:r>
          </a:p>
          <a:p>
            <a:pPr>
              <a:buFont typeface="Wingdings" charset="2"/>
              <a:buChar char="Ø"/>
            </a:pPr>
            <a:r>
              <a:rPr lang="en-US" dirty="0" smtClean="0"/>
              <a:t>List 1 thing you believe the team is dealing with that is breaking the team apart.</a:t>
            </a:r>
          </a:p>
          <a:p>
            <a:pPr>
              <a:buFont typeface="Wingdings" charset="2"/>
              <a:buChar char="Ø"/>
            </a:pPr>
            <a:r>
              <a:rPr lang="en-US" dirty="0" smtClean="0"/>
              <a:t>List 1 thing that you believe the team is dealing with that is bringing the team together.</a:t>
            </a:r>
          </a:p>
          <a:p>
            <a:endParaRPr lang="en-US" dirty="0"/>
          </a:p>
        </p:txBody>
      </p:sp>
      <p:pic>
        <p:nvPicPr>
          <p:cNvPr id="4" name="Picture 3" descr="Screen shot 2012-02-20 at 9.3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spTree>
    <p:extLst>
      <p:ext uri="{BB962C8B-B14F-4D97-AF65-F5344CB8AC3E}">
        <p14:creationId xmlns:p14="http://schemas.microsoft.com/office/powerpoint/2010/main" val="16209917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438833"/>
            <a:ext cx="3657600" cy="543560"/>
          </a:xfrm>
        </p:spPr>
        <p:txBody>
          <a:bodyPr>
            <a:normAutofit fontScale="90000"/>
          </a:bodyPr>
          <a:lstStyle/>
          <a:p>
            <a:pPr algn="ctr"/>
            <a:r>
              <a:rPr lang="en-US" dirty="0" smtClean="0"/>
              <a:t>Exposing Issues</a:t>
            </a:r>
            <a:endParaRPr lang="en-US" dirty="0"/>
          </a:p>
        </p:txBody>
      </p:sp>
      <p:pic>
        <p:nvPicPr>
          <p:cNvPr id="6" name="Picture Placeholder 5" descr="Chapter 11 The past is the past.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9854" r="25800"/>
          <a:stretch/>
        </p:blipFill>
        <p:spPr>
          <a:xfrm>
            <a:off x="4654475" y="228600"/>
            <a:ext cx="4251960" cy="6391656"/>
          </a:xfrm>
        </p:spPr>
      </p:pic>
      <p:sp>
        <p:nvSpPr>
          <p:cNvPr id="3" name="Content Placeholder 2"/>
          <p:cNvSpPr>
            <a:spLocks noGrp="1"/>
          </p:cNvSpPr>
          <p:nvPr>
            <p:ph type="body" sz="half" idx="2"/>
          </p:nvPr>
        </p:nvSpPr>
        <p:spPr>
          <a:xfrm>
            <a:off x="530352" y="2013240"/>
            <a:ext cx="3657600" cy="4336114"/>
          </a:xfrm>
        </p:spPr>
        <p:txBody>
          <a:bodyPr>
            <a:normAutofit fontScale="92500" lnSpcReduction="10000"/>
          </a:bodyPr>
          <a:lstStyle/>
          <a:p>
            <a:pPr marL="285750" indent="-285750">
              <a:buFont typeface="Arial"/>
              <a:buChar char="•"/>
            </a:pPr>
            <a:r>
              <a:rPr lang="en-US" sz="1600" b="1" dirty="0" smtClean="0"/>
              <a:t>James 3:16 </a:t>
            </a:r>
            <a:r>
              <a:rPr lang="en-US" sz="1600" dirty="0" smtClean="0"/>
              <a:t>“For where </a:t>
            </a:r>
            <a:r>
              <a:rPr lang="en-US" sz="1600" u="sng" dirty="0" smtClean="0"/>
              <a:t>envy</a:t>
            </a:r>
            <a:r>
              <a:rPr lang="en-US" sz="1600" dirty="0" smtClean="0"/>
              <a:t> and </a:t>
            </a:r>
            <a:r>
              <a:rPr lang="en-US" sz="1600" u="sng" dirty="0" smtClean="0"/>
              <a:t>self-seeking </a:t>
            </a:r>
            <a:r>
              <a:rPr lang="en-US" sz="1600" dirty="0" smtClean="0"/>
              <a:t>exists, confusion and every evil thing is present.</a:t>
            </a:r>
          </a:p>
          <a:p>
            <a:pPr marL="285750" indent="-285750">
              <a:buFont typeface="Arial"/>
              <a:buChar char="•"/>
            </a:pPr>
            <a:r>
              <a:rPr lang="en-US" sz="1600" b="1" dirty="0" smtClean="0"/>
              <a:t>Proverbs 11:2 </a:t>
            </a:r>
            <a:r>
              <a:rPr lang="en-US" sz="1600" dirty="0" smtClean="0"/>
              <a:t>When </a:t>
            </a:r>
            <a:r>
              <a:rPr lang="en-US" sz="1600" u="sng" dirty="0" smtClean="0"/>
              <a:t>pride</a:t>
            </a:r>
            <a:r>
              <a:rPr lang="en-US" sz="1600" dirty="0" smtClean="0"/>
              <a:t> comes, then comes shame; But with the humble is wisdom.</a:t>
            </a:r>
          </a:p>
          <a:p>
            <a:pPr marL="285750" indent="-285750">
              <a:buFont typeface="Arial"/>
              <a:buChar char="•"/>
            </a:pPr>
            <a:r>
              <a:rPr lang="en-US" sz="1600" b="1" dirty="0" smtClean="0"/>
              <a:t>Proverbs 16:8 </a:t>
            </a:r>
            <a:r>
              <a:rPr lang="en-US" sz="1600" u="sng" dirty="0" smtClean="0"/>
              <a:t>Pride</a:t>
            </a:r>
            <a:r>
              <a:rPr lang="en-US" sz="1600" dirty="0" smtClean="0"/>
              <a:t> goes before destruction, and a haughty spirit before a fall. (haughty means arrogant or superiority)</a:t>
            </a:r>
          </a:p>
          <a:p>
            <a:pPr marL="285750" indent="-285750">
              <a:buFont typeface="Arial"/>
              <a:buChar char="•"/>
            </a:pPr>
            <a:r>
              <a:rPr lang="en-US" sz="1600" b="1" dirty="0" smtClean="0"/>
              <a:t>Proverbs 29:23 </a:t>
            </a:r>
            <a:r>
              <a:rPr lang="en-US" sz="1600" dirty="0" smtClean="0"/>
              <a:t>A man’s pride will bring him low, But the humble in spirit will retain honor.</a:t>
            </a:r>
          </a:p>
          <a:p>
            <a:pPr marL="285750" indent="-285750">
              <a:buFont typeface="Arial"/>
              <a:buChar char="•"/>
            </a:pPr>
            <a:r>
              <a:rPr lang="en-US" sz="1600" b="1" dirty="0" smtClean="0"/>
              <a:t>1 John 2:16 </a:t>
            </a:r>
            <a:r>
              <a:rPr lang="en-US" sz="1600" dirty="0" smtClean="0"/>
              <a:t>For all that is in the world – the lust of the flesh, the lust of the eyes, and the pride of life- is not of the Father but is of the world.</a:t>
            </a:r>
          </a:p>
          <a:p>
            <a:endParaRPr lang="en-US" dirty="0"/>
          </a:p>
        </p:txBody>
      </p:sp>
      <p:pic>
        <p:nvPicPr>
          <p:cNvPr id="4" name="Picture 3" descr="Screen shot 2012-02-20 at 9.36.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spTree>
    <p:extLst>
      <p:ext uri="{BB962C8B-B14F-4D97-AF65-F5344CB8AC3E}">
        <p14:creationId xmlns:p14="http://schemas.microsoft.com/office/powerpoint/2010/main" val="29903576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282517"/>
            <a:ext cx="3657600" cy="1161288"/>
          </a:xfrm>
        </p:spPr>
        <p:txBody>
          <a:bodyPr/>
          <a:lstStyle/>
          <a:p>
            <a:pPr algn="ctr"/>
            <a:r>
              <a:rPr lang="en-US" dirty="0" smtClean="0"/>
              <a:t>5 Basics</a:t>
            </a:r>
            <a:endParaRPr lang="en-US" dirty="0"/>
          </a:p>
        </p:txBody>
      </p:sp>
      <p:sp>
        <p:nvSpPr>
          <p:cNvPr id="3" name="Content Placeholder 2"/>
          <p:cNvSpPr>
            <a:spLocks noGrp="1"/>
          </p:cNvSpPr>
          <p:nvPr>
            <p:ph type="body" sz="half" idx="2"/>
          </p:nvPr>
        </p:nvSpPr>
        <p:spPr>
          <a:xfrm>
            <a:off x="530352" y="2558405"/>
            <a:ext cx="3657600" cy="3583668"/>
          </a:xfrm>
        </p:spPr>
        <p:txBody>
          <a:bodyPr>
            <a:normAutofit/>
            <a:scene3d>
              <a:camera prst="orthographicFront"/>
              <a:lightRig rig="threePt" dir="t"/>
            </a:scene3d>
            <a:sp3d extrusionH="57150">
              <a:bevelT w="38100" h="38100"/>
            </a:sp3d>
          </a:bodyPr>
          <a:lstStyle/>
          <a:p>
            <a:pPr algn="ctr"/>
            <a:r>
              <a:rPr lang="en-US" sz="3200" dirty="0" smtClean="0"/>
              <a:t>Truth</a:t>
            </a:r>
          </a:p>
          <a:p>
            <a:pPr algn="ctr"/>
            <a:r>
              <a:rPr lang="en-US" sz="3200" dirty="0" smtClean="0"/>
              <a:t>Choices</a:t>
            </a:r>
          </a:p>
          <a:p>
            <a:pPr algn="ctr"/>
            <a:r>
              <a:rPr lang="en-US" sz="3200" dirty="0" smtClean="0"/>
              <a:t>Sacrifice</a:t>
            </a:r>
          </a:p>
          <a:p>
            <a:pPr algn="ctr"/>
            <a:r>
              <a:rPr lang="en-US" sz="3200" dirty="0" smtClean="0"/>
              <a:t>Discipline</a:t>
            </a:r>
          </a:p>
          <a:p>
            <a:pPr algn="ctr"/>
            <a:r>
              <a:rPr lang="en-US" sz="3200" dirty="0" smtClean="0"/>
              <a:t>Love</a:t>
            </a:r>
            <a:endParaRPr lang="en-US" sz="3200" dirty="0"/>
          </a:p>
        </p:txBody>
      </p:sp>
      <p:pic>
        <p:nvPicPr>
          <p:cNvPr id="4" name="Picture 3" descr="Screen shot 2012-02-20 at 9.3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pic>
        <p:nvPicPr>
          <p:cNvPr id="10" name="Picture Placeholder 9" descr="will-davis-elk-city-football-2010.jpg"/>
          <p:cNvPicPr>
            <a:picLocks noGrp="1" noChangeAspect="1"/>
          </p:cNvPicPr>
          <p:nvPr>
            <p:ph type="pic" idx="1"/>
          </p:nvPr>
        </p:nvPicPr>
        <p:blipFill>
          <a:blip r:embed="rId3">
            <a:extLst>
              <a:ext uri="{28A0092B-C50C-407E-A947-70E740481C1C}">
                <a14:useLocalDpi xmlns:a14="http://schemas.microsoft.com/office/drawing/2010/main" val="0"/>
              </a:ext>
            </a:extLst>
          </a:blip>
          <a:srcRect l="33424" r="33424"/>
          <a:stretch>
            <a:fillRect/>
          </a:stretch>
        </p:blipFill>
        <p:spPr>
          <a:xfrm>
            <a:off x="4654475" y="228600"/>
            <a:ext cx="4251960" cy="6391656"/>
          </a:xfrm>
        </p:spPr>
      </p:pic>
    </p:spTree>
    <p:extLst>
      <p:ext uri="{BB962C8B-B14F-4D97-AF65-F5344CB8AC3E}">
        <p14:creationId xmlns:p14="http://schemas.microsoft.com/office/powerpoint/2010/main" val="6897336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438833"/>
            <a:ext cx="3657600" cy="530856"/>
          </a:xfrm>
        </p:spPr>
        <p:txBody>
          <a:bodyPr>
            <a:normAutofit fontScale="90000"/>
          </a:bodyPr>
          <a:lstStyle/>
          <a:p>
            <a:pPr algn="ctr"/>
            <a:r>
              <a:rPr lang="en-US" dirty="0" smtClean="0"/>
              <a:t>Truth</a:t>
            </a:r>
            <a:endParaRPr lang="en-US" dirty="0"/>
          </a:p>
        </p:txBody>
      </p:sp>
      <p:sp>
        <p:nvSpPr>
          <p:cNvPr id="3" name="Content Placeholder 2"/>
          <p:cNvSpPr>
            <a:spLocks noGrp="1"/>
          </p:cNvSpPr>
          <p:nvPr>
            <p:ph type="body" sz="half" idx="2"/>
          </p:nvPr>
        </p:nvSpPr>
        <p:spPr>
          <a:xfrm>
            <a:off x="407619" y="1987949"/>
            <a:ext cx="3982128" cy="4095856"/>
          </a:xfrm>
        </p:spPr>
        <p:txBody>
          <a:bodyPr>
            <a:normAutofit fontScale="92500" lnSpcReduction="20000"/>
          </a:bodyPr>
          <a:lstStyle/>
          <a:p>
            <a:pPr marL="285750" indent="-285750">
              <a:buFont typeface="Arial"/>
              <a:buChar char="•"/>
            </a:pPr>
            <a:r>
              <a:rPr lang="en-US" sz="1600" b="1" i="1" dirty="0" smtClean="0"/>
              <a:t>TRUTH:  John 8:31-32 </a:t>
            </a:r>
            <a:r>
              <a:rPr lang="en-US" sz="1600" i="1" dirty="0" smtClean="0"/>
              <a:t>Then Jesus said to those Jews who believed Him, “If you abide in My word, you are My disciples indeed, “And you shall know the truth, and the truth shall make you free.</a:t>
            </a:r>
          </a:p>
          <a:p>
            <a:r>
              <a:rPr lang="en-US" sz="1600" dirty="0" smtClean="0"/>
              <a:t>(This </a:t>
            </a:r>
            <a:r>
              <a:rPr lang="en-US" sz="1600" dirty="0"/>
              <a:t>scripture implies that if we are not abiding in God’s word then we are not free but in bondage</a:t>
            </a:r>
            <a:r>
              <a:rPr lang="en-US" sz="1600" dirty="0" smtClean="0"/>
              <a:t>.)</a:t>
            </a:r>
          </a:p>
          <a:p>
            <a:pPr marL="285750" indent="-285750">
              <a:buFont typeface="Arial"/>
              <a:buChar char="•"/>
            </a:pPr>
            <a:r>
              <a:rPr lang="en-US" sz="1600" b="1" dirty="0" smtClean="0"/>
              <a:t>2 Opinions:  </a:t>
            </a:r>
          </a:p>
          <a:p>
            <a:pPr marL="742950" lvl="1" indent="-285750">
              <a:buFont typeface="Arial"/>
              <a:buChar char="•"/>
            </a:pPr>
            <a:r>
              <a:rPr lang="en-US" sz="1600" dirty="0" smtClean="0"/>
              <a:t>The Truth of Gods Word</a:t>
            </a:r>
          </a:p>
          <a:p>
            <a:pPr marL="742950" lvl="1" indent="-285750">
              <a:buFont typeface="Arial"/>
              <a:buChar char="•"/>
            </a:pPr>
            <a:r>
              <a:rPr lang="en-US" sz="1600" dirty="0" smtClean="0"/>
              <a:t> </a:t>
            </a:r>
            <a:r>
              <a:rPr lang="en-US" sz="1600" dirty="0"/>
              <a:t>O</a:t>
            </a:r>
            <a:r>
              <a:rPr lang="en-US" sz="1600" dirty="0" smtClean="0"/>
              <a:t>pinion of the World (or whatever opinion that has been given us that is not God’s word)</a:t>
            </a:r>
          </a:p>
          <a:p>
            <a:r>
              <a:rPr lang="en-US" sz="1600" dirty="0" smtClean="0"/>
              <a:t>(Whichever we accept is “Truth” to us.)</a:t>
            </a:r>
          </a:p>
          <a:p>
            <a:pPr marL="285750" indent="-285750">
              <a:buFont typeface="Arial"/>
              <a:buChar char="•"/>
            </a:pPr>
            <a:r>
              <a:rPr lang="en-US" sz="1600" b="1" dirty="0" smtClean="0"/>
              <a:t>Consequences: </a:t>
            </a:r>
            <a:r>
              <a:rPr lang="en-US" sz="1600" dirty="0" smtClean="0"/>
              <a:t>One brings guaranteed Victory the other constant confusion and  destruction.</a:t>
            </a:r>
          </a:p>
          <a:p>
            <a:pPr marL="742950" lvl="1" indent="-285750">
              <a:buFont typeface="Arial"/>
              <a:buChar char="•"/>
            </a:pPr>
            <a:endParaRPr lang="en-US" sz="1000" i="1" dirty="0" smtClean="0"/>
          </a:p>
          <a:p>
            <a:pPr marL="285750" indent="-285750">
              <a:buFont typeface="Arial"/>
              <a:buChar char="•"/>
            </a:pPr>
            <a:endParaRPr lang="en-US" sz="1600" i="1" dirty="0" smtClean="0"/>
          </a:p>
          <a:p>
            <a:pPr marL="285750" indent="-285750">
              <a:buFont typeface="Arial"/>
              <a:buChar char="•"/>
            </a:pPr>
            <a:endParaRPr lang="en-US" sz="1600" i="1" dirty="0"/>
          </a:p>
        </p:txBody>
      </p:sp>
      <p:pic>
        <p:nvPicPr>
          <p:cNvPr id="4" name="Picture 3" descr="Screen shot 2012-02-20 at 9.3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pic>
        <p:nvPicPr>
          <p:cNvPr id="12" name="Picture Placeholder 11" descr="statemat1-5-2.jpg"/>
          <p:cNvPicPr>
            <a:picLocks noGrp="1" noChangeAspect="1"/>
          </p:cNvPicPr>
          <p:nvPr>
            <p:ph type="pic" idx="1"/>
          </p:nvPr>
        </p:nvPicPr>
        <p:blipFill>
          <a:blip r:embed="rId3">
            <a:extLst>
              <a:ext uri="{28A0092B-C50C-407E-A947-70E740481C1C}">
                <a14:useLocalDpi xmlns:a14="http://schemas.microsoft.com/office/drawing/2010/main" val="0"/>
              </a:ext>
            </a:extLst>
          </a:blip>
          <a:srcRect l="13604" r="13604"/>
          <a:stretch>
            <a:fillRect/>
          </a:stretch>
        </p:blipFill>
        <p:spPr>
          <a:xfrm>
            <a:off x="4654475" y="228600"/>
            <a:ext cx="4251960" cy="6391656"/>
          </a:xfrm>
        </p:spPr>
      </p:pic>
    </p:spTree>
    <p:extLst>
      <p:ext uri="{BB962C8B-B14F-4D97-AF65-F5344CB8AC3E}">
        <p14:creationId xmlns:p14="http://schemas.microsoft.com/office/powerpoint/2010/main" val="8562693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438833"/>
            <a:ext cx="3657600" cy="530856"/>
          </a:xfrm>
        </p:spPr>
        <p:txBody>
          <a:bodyPr>
            <a:normAutofit fontScale="90000"/>
          </a:bodyPr>
          <a:lstStyle/>
          <a:p>
            <a:pPr algn="ctr"/>
            <a:r>
              <a:rPr lang="en-US" dirty="0" smtClean="0"/>
              <a:t>Choices</a:t>
            </a:r>
            <a:endParaRPr lang="en-US" dirty="0"/>
          </a:p>
        </p:txBody>
      </p:sp>
      <p:sp>
        <p:nvSpPr>
          <p:cNvPr id="3" name="Content Placeholder 2"/>
          <p:cNvSpPr>
            <a:spLocks noGrp="1"/>
          </p:cNvSpPr>
          <p:nvPr>
            <p:ph type="body" sz="half" idx="2"/>
          </p:nvPr>
        </p:nvSpPr>
        <p:spPr>
          <a:xfrm>
            <a:off x="407619" y="1987949"/>
            <a:ext cx="3982128" cy="4095856"/>
          </a:xfrm>
        </p:spPr>
        <p:txBody>
          <a:bodyPr>
            <a:normAutofit/>
          </a:bodyPr>
          <a:lstStyle/>
          <a:p>
            <a:pPr marL="285750" indent="-285750">
              <a:buFont typeface="Arial"/>
              <a:buChar char="•"/>
            </a:pPr>
            <a:r>
              <a:rPr lang="en-US" sz="1600" b="1" i="1" dirty="0" smtClean="0"/>
              <a:t>Deuteronomy 30:19 </a:t>
            </a:r>
            <a:r>
              <a:rPr lang="en-US" sz="1600" i="1" dirty="0" smtClean="0"/>
              <a:t>"</a:t>
            </a:r>
            <a:r>
              <a:rPr lang="en-US" sz="1600" i="1" dirty="0"/>
              <a:t>I call heaven and earth as witnesses today against you, [that] I have set before you life and death, blessing and cursing; therefore choose life, that both you and your descendants may live</a:t>
            </a:r>
            <a:r>
              <a:rPr lang="en-US" sz="1600" i="1" dirty="0" smtClean="0"/>
              <a:t>;</a:t>
            </a:r>
          </a:p>
          <a:p>
            <a:pPr marL="285750" indent="-285750">
              <a:buFont typeface="Arial"/>
              <a:buChar char="•"/>
            </a:pPr>
            <a:r>
              <a:rPr lang="en-US" sz="1600" dirty="0" smtClean="0"/>
              <a:t>Jesus is telling us we have a choice!</a:t>
            </a:r>
          </a:p>
          <a:p>
            <a:r>
              <a:rPr lang="en-US" sz="1600" dirty="0" smtClean="0"/>
              <a:t>Make choices based on “TRUTH” of God’s word and  not emotions and other peoples opinions.</a:t>
            </a:r>
          </a:p>
        </p:txBody>
      </p:sp>
      <p:pic>
        <p:nvPicPr>
          <p:cNvPr id="4" name="Picture 3" descr="Screen shot 2012-02-20 at 9.3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pic>
        <p:nvPicPr>
          <p:cNvPr id="6" name="Picture Placeholder 5" descr="Chapter 2 Knowing the potential of a team.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55654"/>
          <a:stretch/>
        </p:blipFill>
        <p:spPr>
          <a:xfrm>
            <a:off x="4654475" y="228600"/>
            <a:ext cx="4251960" cy="6391656"/>
          </a:xfrm>
        </p:spPr>
      </p:pic>
    </p:spTree>
    <p:extLst>
      <p:ext uri="{BB962C8B-B14F-4D97-AF65-F5344CB8AC3E}">
        <p14:creationId xmlns:p14="http://schemas.microsoft.com/office/powerpoint/2010/main" val="29278126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438833"/>
            <a:ext cx="3657600" cy="530856"/>
          </a:xfrm>
        </p:spPr>
        <p:txBody>
          <a:bodyPr>
            <a:normAutofit fontScale="90000"/>
          </a:bodyPr>
          <a:lstStyle/>
          <a:p>
            <a:pPr algn="ctr"/>
            <a:r>
              <a:rPr lang="en-US" dirty="0" smtClean="0"/>
              <a:t>Sacrifice</a:t>
            </a:r>
            <a:endParaRPr lang="en-US" dirty="0"/>
          </a:p>
        </p:txBody>
      </p:sp>
      <p:sp>
        <p:nvSpPr>
          <p:cNvPr id="3" name="Content Placeholder 2"/>
          <p:cNvSpPr>
            <a:spLocks noGrp="1"/>
          </p:cNvSpPr>
          <p:nvPr>
            <p:ph type="body" sz="half" idx="2"/>
          </p:nvPr>
        </p:nvSpPr>
        <p:spPr>
          <a:xfrm>
            <a:off x="407619" y="1987948"/>
            <a:ext cx="3982128" cy="4503989"/>
          </a:xfrm>
        </p:spPr>
        <p:txBody>
          <a:bodyPr>
            <a:normAutofit lnSpcReduction="10000"/>
          </a:bodyPr>
          <a:lstStyle/>
          <a:p>
            <a:pPr marL="285750" indent="-285750">
              <a:buFont typeface="Arial"/>
              <a:buChar char="•"/>
            </a:pPr>
            <a:r>
              <a:rPr lang="en-US" sz="1600" b="1" i="1" dirty="0" smtClean="0"/>
              <a:t>John 15:13 </a:t>
            </a:r>
            <a:r>
              <a:rPr lang="en-US" sz="1600" i="1" dirty="0" smtClean="0"/>
              <a:t>Greater love hath no man than this, that a man lay down his life for his friends.</a:t>
            </a:r>
          </a:p>
          <a:p>
            <a:pPr marL="285750" indent="-285750">
              <a:buFont typeface="Arial"/>
              <a:buChar char="•"/>
            </a:pPr>
            <a:r>
              <a:rPr lang="en-US" sz="1600" b="1" i="1" dirty="0" smtClean="0"/>
              <a:t>John </a:t>
            </a:r>
            <a:r>
              <a:rPr lang="en-US" sz="1600" b="1" i="1" dirty="0"/>
              <a:t>3:16 </a:t>
            </a:r>
            <a:r>
              <a:rPr lang="en-US" sz="1600" i="1" dirty="0"/>
              <a:t>“For God so love the world that He gave His only begotten Son, that whoever believes in Him should not perish but have everlasting life.</a:t>
            </a:r>
            <a:r>
              <a:rPr lang="en-US" sz="1600" i="1" dirty="0" smtClean="0"/>
              <a:t>”</a:t>
            </a:r>
          </a:p>
          <a:p>
            <a:r>
              <a:rPr lang="en-US" sz="1600" b="1" dirty="0" smtClean="0"/>
              <a:t>*Jesus Christ </a:t>
            </a:r>
            <a:r>
              <a:rPr lang="en-US" sz="1600" dirty="0" smtClean="0"/>
              <a:t>is our greatest example. It was God’s plan for Jesus to sacrifice Himself for our sin. Through “SACRIFICE”  Christ became the biggest winner of all time!  It is by modeling His example that champions and heroes are made!</a:t>
            </a:r>
          </a:p>
          <a:p>
            <a:pPr marL="285750" indent="-285750">
              <a:buFont typeface="Arial"/>
              <a:buChar char="•"/>
            </a:pPr>
            <a:r>
              <a:rPr lang="en-US" sz="1600" b="1" i="1" dirty="0" smtClean="0"/>
              <a:t>James 4:10 </a:t>
            </a:r>
            <a:r>
              <a:rPr lang="en-US" sz="1600" i="1" dirty="0" smtClean="0"/>
              <a:t>Humble </a:t>
            </a:r>
            <a:r>
              <a:rPr lang="en-US" sz="1600" i="1" dirty="0"/>
              <a:t>yourselves in the sight of the Lord, and He will lift you up.</a:t>
            </a:r>
          </a:p>
          <a:p>
            <a:pPr marL="285750" indent="-285750">
              <a:buFont typeface="Arial"/>
              <a:buChar char="•"/>
            </a:pPr>
            <a:r>
              <a:rPr lang="en-US" sz="1600" dirty="0" smtClean="0"/>
              <a:t>Sacrifice brings “Victory!”</a:t>
            </a:r>
          </a:p>
          <a:p>
            <a:pPr marL="285750" indent="-285750">
              <a:buFont typeface="Arial"/>
              <a:buChar char="•"/>
            </a:pPr>
            <a:endParaRPr lang="en-US" sz="1600" i="1" dirty="0" smtClean="0"/>
          </a:p>
        </p:txBody>
      </p:sp>
      <p:pic>
        <p:nvPicPr>
          <p:cNvPr id="4" name="Picture 3" descr="Screen shot 2012-02-20 at 9.3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pic>
        <p:nvPicPr>
          <p:cNvPr id="26" name="Picture Placeholder 25" descr="smallfinalag2-5.jpg"/>
          <p:cNvPicPr>
            <a:picLocks noGrp="1" noChangeAspect="1"/>
          </p:cNvPicPr>
          <p:nvPr>
            <p:ph type="pic" idx="1"/>
          </p:nvPr>
        </p:nvPicPr>
        <p:blipFill>
          <a:blip r:embed="rId3">
            <a:extLst>
              <a:ext uri="{28A0092B-C50C-407E-A947-70E740481C1C}">
                <a14:useLocalDpi xmlns:a14="http://schemas.microsoft.com/office/drawing/2010/main" val="0"/>
              </a:ext>
            </a:extLst>
          </a:blip>
          <a:srcRect l="13226" r="13226"/>
          <a:stretch>
            <a:fillRect/>
          </a:stretch>
        </p:blipFill>
        <p:spPr/>
      </p:pic>
    </p:spTree>
    <p:extLst>
      <p:ext uri="{BB962C8B-B14F-4D97-AF65-F5344CB8AC3E}">
        <p14:creationId xmlns:p14="http://schemas.microsoft.com/office/powerpoint/2010/main" val="33425520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438833"/>
            <a:ext cx="3657600" cy="530856"/>
          </a:xfrm>
        </p:spPr>
        <p:txBody>
          <a:bodyPr>
            <a:normAutofit fontScale="90000"/>
          </a:bodyPr>
          <a:lstStyle/>
          <a:p>
            <a:pPr algn="ctr"/>
            <a:r>
              <a:rPr lang="en-US" dirty="0" smtClean="0"/>
              <a:t>Discipline</a:t>
            </a:r>
            <a:endParaRPr lang="en-US" dirty="0"/>
          </a:p>
        </p:txBody>
      </p:sp>
      <p:sp>
        <p:nvSpPr>
          <p:cNvPr id="3" name="Content Placeholder 2"/>
          <p:cNvSpPr>
            <a:spLocks noGrp="1"/>
          </p:cNvSpPr>
          <p:nvPr>
            <p:ph type="body" sz="half" idx="2"/>
          </p:nvPr>
        </p:nvSpPr>
        <p:spPr>
          <a:xfrm>
            <a:off x="407619" y="1987949"/>
            <a:ext cx="3982128" cy="4095856"/>
          </a:xfrm>
        </p:spPr>
        <p:txBody>
          <a:bodyPr>
            <a:noAutofit/>
          </a:bodyPr>
          <a:lstStyle/>
          <a:p>
            <a:pPr marL="285750" indent="-285750">
              <a:buFont typeface="Arial"/>
              <a:buChar char="•"/>
            </a:pPr>
            <a:r>
              <a:rPr lang="en-US" sz="1600" b="1" i="1" dirty="0" smtClean="0"/>
              <a:t>Hebrews 12:11. </a:t>
            </a:r>
            <a:r>
              <a:rPr lang="en-US" sz="1600" i="1" dirty="0"/>
              <a:t>No discipline seems pleasant at the time, but painful. Later on, however, it produces a harvest of righteousness and peace for those who have been trained by it. </a:t>
            </a:r>
            <a:endParaRPr lang="en-US" sz="1600" i="1" dirty="0" smtClean="0"/>
          </a:p>
          <a:p>
            <a:pPr marL="285750" indent="-285750">
              <a:buFont typeface="Arial"/>
              <a:buChar char="•"/>
            </a:pPr>
            <a:r>
              <a:rPr lang="en-US" sz="1600" dirty="0" smtClean="0"/>
              <a:t>2 Types of discipline</a:t>
            </a:r>
          </a:p>
          <a:p>
            <a:pPr marL="742950" lvl="1" indent="-285750">
              <a:buFont typeface="Arial"/>
              <a:buChar char="•"/>
            </a:pPr>
            <a:r>
              <a:rPr lang="en-US" sz="1600" dirty="0" smtClean="0"/>
              <a:t>Handed down discipline</a:t>
            </a:r>
          </a:p>
          <a:p>
            <a:pPr marL="742950" lvl="1" indent="-285750">
              <a:buFont typeface="Arial"/>
              <a:buChar char="•"/>
            </a:pPr>
            <a:r>
              <a:rPr lang="en-US" sz="1600" dirty="0" smtClean="0"/>
              <a:t>Self discipline</a:t>
            </a:r>
            <a:endParaRPr lang="en-US" sz="1600" dirty="0"/>
          </a:p>
          <a:p>
            <a:pPr marL="285750" indent="-285750">
              <a:buFont typeface="Arial"/>
              <a:buChar char="•"/>
            </a:pPr>
            <a:r>
              <a:rPr lang="en-US" sz="1600" dirty="0" smtClean="0"/>
              <a:t>It is the TRUTH of the word that creates character. That character, when matured inside an individual, creates discipline that will carry an individual to their highest potential!</a:t>
            </a:r>
          </a:p>
        </p:txBody>
      </p:sp>
      <p:pic>
        <p:nvPicPr>
          <p:cNvPr id="4" name="Picture 3" descr="Screen shot 2012-02-20 at 9.3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pic>
        <p:nvPicPr>
          <p:cNvPr id="6" name="Picture Placeholder 5" descr="Chapter 27 Victory.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361" r="42659"/>
          <a:stretch/>
        </p:blipFill>
        <p:spPr>
          <a:xfrm>
            <a:off x="4654475" y="228600"/>
            <a:ext cx="4251960" cy="6391656"/>
          </a:xfrm>
        </p:spPr>
      </p:pic>
    </p:spTree>
    <p:extLst>
      <p:ext uri="{BB962C8B-B14F-4D97-AF65-F5344CB8AC3E}">
        <p14:creationId xmlns:p14="http://schemas.microsoft.com/office/powerpoint/2010/main" val="24571982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438833"/>
            <a:ext cx="3657600" cy="530856"/>
          </a:xfrm>
        </p:spPr>
        <p:txBody>
          <a:bodyPr>
            <a:normAutofit fontScale="90000"/>
          </a:bodyPr>
          <a:lstStyle/>
          <a:p>
            <a:pPr algn="ctr"/>
            <a:r>
              <a:rPr lang="en-US" dirty="0" smtClean="0"/>
              <a:t>Love</a:t>
            </a:r>
            <a:endParaRPr lang="en-US" dirty="0"/>
          </a:p>
        </p:txBody>
      </p:sp>
      <p:sp>
        <p:nvSpPr>
          <p:cNvPr id="3" name="Content Placeholder 2"/>
          <p:cNvSpPr>
            <a:spLocks noGrp="1"/>
          </p:cNvSpPr>
          <p:nvPr>
            <p:ph type="body" sz="half" idx="2"/>
          </p:nvPr>
        </p:nvSpPr>
        <p:spPr>
          <a:xfrm>
            <a:off x="407619" y="1987949"/>
            <a:ext cx="3982128" cy="4095856"/>
          </a:xfrm>
        </p:spPr>
        <p:txBody>
          <a:bodyPr>
            <a:normAutofit fontScale="92500" lnSpcReduction="20000"/>
          </a:bodyPr>
          <a:lstStyle/>
          <a:p>
            <a:pPr marL="285750" indent="-285750">
              <a:buFont typeface="Arial"/>
              <a:buChar char="•"/>
            </a:pPr>
            <a:r>
              <a:rPr lang="en-US" sz="1600" b="1" i="1" dirty="0" smtClean="0"/>
              <a:t>1 Corinthians 13:4-8 </a:t>
            </a:r>
            <a:r>
              <a:rPr lang="en-US" sz="1600" i="1" dirty="0" smtClean="0"/>
              <a:t>Love is patient, love is kind.  It does not envy, it does not boast, it is not proud.  It is not rude, it is not self-seeking, it is not easily angered, it keeps no record of wrongs, Love does not delight in evil but rejoices with the truth. It always protects, always trusts, always hopes, always perseveres.  Love never fails.</a:t>
            </a:r>
          </a:p>
          <a:p>
            <a:pPr marL="285750" indent="-285750">
              <a:buFont typeface="Arial"/>
              <a:buChar char="•"/>
            </a:pPr>
            <a:r>
              <a:rPr lang="en-US" sz="1600" b="1" i="1" dirty="0"/>
              <a:t>John 3:16 </a:t>
            </a:r>
            <a:r>
              <a:rPr lang="en-US" sz="1600" i="1" dirty="0"/>
              <a:t>“For God so love the world that He gave His only begotten Son, that whoever believes in Him should not perish but have everlasting life.”</a:t>
            </a:r>
          </a:p>
          <a:p>
            <a:pPr marL="285750" indent="-285750">
              <a:buFont typeface="Arial"/>
              <a:buChar char="•"/>
            </a:pPr>
            <a:r>
              <a:rPr lang="en-US" sz="1600" dirty="0" smtClean="0"/>
              <a:t>God’s Love is the foundation of our existence through the Sacrifice of Jesus Christ.  </a:t>
            </a:r>
          </a:p>
          <a:p>
            <a:pPr marL="285750" indent="-285750">
              <a:buFont typeface="Arial"/>
              <a:buChar char="•"/>
            </a:pPr>
            <a:r>
              <a:rPr lang="en-US" sz="1600" dirty="0" smtClean="0"/>
              <a:t>The greatest potential can be achieved when people LOVE their environment and people in it!</a:t>
            </a:r>
          </a:p>
          <a:p>
            <a:pPr marL="285750" indent="-285750">
              <a:buFont typeface="Arial"/>
              <a:buChar char="•"/>
            </a:pPr>
            <a:endParaRPr lang="en-US" sz="1600" i="1" dirty="0" smtClean="0"/>
          </a:p>
        </p:txBody>
      </p:sp>
      <p:pic>
        <p:nvPicPr>
          <p:cNvPr id="4" name="Picture 3" descr="Screen shot 2012-02-20 at 9.3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sp>
        <p:nvSpPr>
          <p:cNvPr id="5" name="Picture Placeholder 4"/>
          <p:cNvSpPr>
            <a:spLocks noGrp="1"/>
          </p:cNvSpPr>
          <p:nvPr>
            <p:ph type="pic" idx="1"/>
          </p:nvPr>
        </p:nvSpPr>
        <p:spPr/>
      </p:sp>
      <p:pic>
        <p:nvPicPr>
          <p:cNvPr id="7" name="Picture Placeholder 5" descr="fb11_shattuck3.jpg"/>
          <p:cNvPicPr>
            <a:picLocks noChangeAspect="1"/>
          </p:cNvPicPr>
          <p:nvPr/>
        </p:nvPicPr>
        <p:blipFill>
          <a:blip r:embed="rId3">
            <a:extLst>
              <a:ext uri="{28A0092B-C50C-407E-A947-70E740481C1C}">
                <a14:useLocalDpi xmlns:a14="http://schemas.microsoft.com/office/drawing/2010/main" val="0"/>
              </a:ext>
            </a:extLst>
          </a:blip>
          <a:srcRect l="20899" r="20899"/>
          <a:stretch>
            <a:fillRect/>
          </a:stretch>
        </p:blipFill>
        <p:spPr>
          <a:xfrm>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pic>
    </p:spTree>
    <p:extLst>
      <p:ext uri="{BB962C8B-B14F-4D97-AF65-F5344CB8AC3E}">
        <p14:creationId xmlns:p14="http://schemas.microsoft.com/office/powerpoint/2010/main" val="13842616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438833"/>
            <a:ext cx="3657600" cy="530856"/>
          </a:xfrm>
        </p:spPr>
        <p:txBody>
          <a:bodyPr>
            <a:normAutofit fontScale="90000"/>
          </a:bodyPr>
          <a:lstStyle/>
          <a:p>
            <a:pPr algn="ctr"/>
            <a:r>
              <a:rPr lang="en-US" dirty="0" smtClean="0"/>
              <a:t>The Results</a:t>
            </a:r>
            <a:endParaRPr lang="en-US" dirty="0"/>
          </a:p>
        </p:txBody>
      </p:sp>
      <p:sp>
        <p:nvSpPr>
          <p:cNvPr id="3" name="Content Placeholder 2"/>
          <p:cNvSpPr>
            <a:spLocks noGrp="1"/>
          </p:cNvSpPr>
          <p:nvPr>
            <p:ph type="body" sz="half" idx="2"/>
          </p:nvPr>
        </p:nvSpPr>
        <p:spPr>
          <a:xfrm>
            <a:off x="407619" y="1987949"/>
            <a:ext cx="3982128" cy="4095856"/>
          </a:xfrm>
        </p:spPr>
        <p:txBody>
          <a:bodyPr>
            <a:normAutofit fontScale="92500" lnSpcReduction="10000"/>
          </a:bodyPr>
          <a:lstStyle/>
          <a:p>
            <a:pPr marL="285750" indent="-285750">
              <a:buFont typeface="Arial"/>
              <a:buChar char="•"/>
            </a:pPr>
            <a:r>
              <a:rPr lang="en-US" sz="1700" dirty="0" smtClean="0"/>
              <a:t>Each aspect of life deals with </a:t>
            </a:r>
            <a:r>
              <a:rPr lang="en-US" sz="1700" dirty="0"/>
              <a:t>a</a:t>
            </a:r>
            <a:r>
              <a:rPr lang="en-US" sz="1700" dirty="0" smtClean="0"/>
              <a:t> foundation.  God made the world and everything in it.</a:t>
            </a:r>
          </a:p>
          <a:p>
            <a:pPr marL="285750" indent="-285750">
              <a:buFont typeface="Arial"/>
              <a:buChar char="•"/>
            </a:pPr>
            <a:r>
              <a:rPr lang="en-US" sz="1700" dirty="0" smtClean="0"/>
              <a:t> The results of us following His foundation are “VICTORY” in all that it’s applied to. </a:t>
            </a:r>
          </a:p>
          <a:p>
            <a:pPr marL="285750" indent="-285750">
              <a:buFont typeface="Arial"/>
              <a:buChar char="•"/>
            </a:pPr>
            <a:r>
              <a:rPr lang="en-US" sz="1700" dirty="0" smtClean="0"/>
              <a:t> Ultimately, we are all on one big “TEAM” God’s team, and He has the answers that we need to become better men, women, leaders, husband, wives, mothers and fathers. </a:t>
            </a:r>
          </a:p>
          <a:p>
            <a:pPr marL="285750" indent="-285750">
              <a:buFont typeface="Arial"/>
              <a:buChar char="•"/>
            </a:pPr>
            <a:r>
              <a:rPr lang="en-US" sz="1700" dirty="0" smtClean="0"/>
              <a:t>“Team Spirit” encourages you to embrace God’s plan through Jesus Christ and reach the Victory and Destiny that God has for you!</a:t>
            </a:r>
          </a:p>
          <a:p>
            <a:pPr marL="285750" indent="-285750">
              <a:buFont typeface="Arial"/>
              <a:buChar char="•"/>
            </a:pPr>
            <a:r>
              <a:rPr lang="en-US" sz="1700" dirty="0" smtClean="0"/>
              <a:t>AMEN!</a:t>
            </a:r>
          </a:p>
          <a:p>
            <a:pPr marL="285750" indent="-285750">
              <a:buFont typeface="Arial"/>
              <a:buChar char="•"/>
            </a:pPr>
            <a:endParaRPr lang="en-US" sz="1600" i="1" dirty="0" smtClean="0"/>
          </a:p>
        </p:txBody>
      </p:sp>
      <p:pic>
        <p:nvPicPr>
          <p:cNvPr id="4" name="Picture 3" descr="Screen shot 2012-02-20 at 9.3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pic>
        <p:nvPicPr>
          <p:cNvPr id="6" name="Picture Placeholder 5" descr="Chapter 8 Confidence, Preperation and Success.jpg"/>
          <p:cNvPicPr>
            <a:picLocks noGrp="1" noChangeAspect="1"/>
          </p:cNvPicPr>
          <p:nvPr>
            <p:ph type="pic" idx="1"/>
          </p:nvPr>
        </p:nvPicPr>
        <p:blipFill>
          <a:blip r:embed="rId3">
            <a:extLst>
              <a:ext uri="{28A0092B-C50C-407E-A947-70E740481C1C}">
                <a14:useLocalDpi xmlns:a14="http://schemas.microsoft.com/office/drawing/2010/main" val="0"/>
              </a:ext>
            </a:extLst>
          </a:blip>
          <a:srcRect l="25766" r="25766"/>
          <a:stretch>
            <a:fillRect/>
          </a:stretch>
        </p:blipFill>
        <p:spPr>
          <a:xfrm>
            <a:off x="4654475" y="228600"/>
            <a:ext cx="4251960" cy="6391656"/>
          </a:xfrm>
        </p:spPr>
      </p:pic>
    </p:spTree>
    <p:extLst>
      <p:ext uri="{BB962C8B-B14F-4D97-AF65-F5344CB8AC3E}">
        <p14:creationId xmlns:p14="http://schemas.microsoft.com/office/powerpoint/2010/main" val="9195043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438833"/>
            <a:ext cx="3657600" cy="530856"/>
          </a:xfrm>
        </p:spPr>
        <p:txBody>
          <a:bodyPr>
            <a:normAutofit fontScale="90000"/>
          </a:bodyPr>
          <a:lstStyle/>
          <a:p>
            <a:pPr algn="ctr"/>
            <a:r>
              <a:rPr lang="en-US" dirty="0" smtClean="0"/>
              <a:t>Commitment Challenge</a:t>
            </a:r>
            <a:endParaRPr lang="en-US" dirty="0"/>
          </a:p>
        </p:txBody>
      </p:sp>
      <p:sp>
        <p:nvSpPr>
          <p:cNvPr id="3" name="Content Placeholder 2"/>
          <p:cNvSpPr>
            <a:spLocks noGrp="1"/>
          </p:cNvSpPr>
          <p:nvPr>
            <p:ph type="body" sz="half" idx="2"/>
          </p:nvPr>
        </p:nvSpPr>
        <p:spPr>
          <a:xfrm>
            <a:off x="407619" y="1987949"/>
            <a:ext cx="3982128" cy="4095856"/>
          </a:xfrm>
        </p:spPr>
        <p:txBody>
          <a:bodyPr>
            <a:normAutofit lnSpcReduction="10000"/>
          </a:bodyPr>
          <a:lstStyle/>
          <a:p>
            <a:pPr marL="285750" indent="-285750">
              <a:buFont typeface="Arial"/>
              <a:buChar char="•"/>
            </a:pPr>
            <a:r>
              <a:rPr lang="en-US" sz="1600" b="1" dirty="0" smtClean="0"/>
              <a:t>GOAL SETTING</a:t>
            </a:r>
          </a:p>
          <a:p>
            <a:pPr marL="742950" lvl="1" indent="-285750">
              <a:buFont typeface="Arial"/>
              <a:buChar char="•"/>
            </a:pPr>
            <a:r>
              <a:rPr lang="en-US" sz="1400" b="1" i="1" dirty="0" smtClean="0"/>
              <a:t>Matthew 6:33 </a:t>
            </a:r>
            <a:r>
              <a:rPr lang="en-US" sz="1400" i="1" dirty="0" smtClean="0"/>
              <a:t>"But seek first the kingdom of God and His righteousness, and all these things shall be added to you. </a:t>
            </a:r>
          </a:p>
          <a:p>
            <a:pPr marL="285750" indent="-285750">
              <a:buFont typeface="Arial"/>
              <a:buChar char="•"/>
            </a:pPr>
            <a:r>
              <a:rPr lang="en-US" sz="1600" b="1" dirty="0" smtClean="0"/>
              <a:t>PROTECTING THE TEAM</a:t>
            </a:r>
          </a:p>
          <a:p>
            <a:pPr marL="742950" lvl="1" indent="-285750">
              <a:buFont typeface="Arial"/>
              <a:buChar char="•"/>
            </a:pPr>
            <a:r>
              <a:rPr lang="en-US" sz="1400" b="1" dirty="0" smtClean="0"/>
              <a:t>Psalm 9:11 </a:t>
            </a:r>
            <a:r>
              <a:rPr lang="en-US" sz="1400" dirty="0"/>
              <a:t>Those who live in the shelter of the Most High will find rest in the shadow of the Almighty. </a:t>
            </a:r>
            <a:endParaRPr lang="en-US" sz="1400" b="1" dirty="0" smtClean="0"/>
          </a:p>
          <a:p>
            <a:pPr marL="285750" indent="-285750">
              <a:buFont typeface="Arial"/>
              <a:buChar char="•"/>
            </a:pPr>
            <a:r>
              <a:rPr lang="en-US" sz="1600" b="1" dirty="0" smtClean="0"/>
              <a:t>FOUNDATION</a:t>
            </a:r>
          </a:p>
          <a:p>
            <a:pPr marL="742950" lvl="1" indent="-285750">
              <a:buFont typeface="Arial"/>
              <a:buChar char="•"/>
            </a:pPr>
            <a:r>
              <a:rPr lang="en-US" sz="1500" b="1" i="1" dirty="0" smtClean="0"/>
              <a:t>Proverbs 10:35 </a:t>
            </a:r>
            <a:r>
              <a:rPr lang="en-US" sz="1500" i="1" dirty="0"/>
              <a:t>When the whirlwind passes by, the wicked [is] no [more], But the righteous [has] an everlasting foundation</a:t>
            </a:r>
            <a:r>
              <a:rPr lang="en-US" sz="1500" i="1" dirty="0" smtClean="0"/>
              <a:t>.</a:t>
            </a:r>
            <a:endParaRPr lang="en-US" i="1" dirty="0" smtClean="0"/>
          </a:p>
          <a:p>
            <a:pPr marL="285750" indent="-285750">
              <a:buFont typeface="Arial"/>
              <a:buChar char="•"/>
            </a:pPr>
            <a:r>
              <a:rPr lang="en-US" sz="1500" b="1" dirty="0" smtClean="0"/>
              <a:t>TEAM HUDDLE</a:t>
            </a:r>
          </a:p>
          <a:p>
            <a:pPr marL="742950" lvl="1" indent="-285750">
              <a:buFont typeface="Arial"/>
              <a:buChar char="•"/>
            </a:pPr>
            <a:r>
              <a:rPr lang="en-US" sz="1400" dirty="0" smtClean="0"/>
              <a:t>Discuss the Commitment</a:t>
            </a:r>
          </a:p>
          <a:p>
            <a:pPr marL="742950" lvl="1" indent="-285750">
              <a:buFont typeface="Arial"/>
              <a:buChar char="•"/>
            </a:pPr>
            <a:r>
              <a:rPr lang="en-US" sz="1400" dirty="0" smtClean="0"/>
              <a:t>Pray for the Results to create Victory</a:t>
            </a:r>
          </a:p>
        </p:txBody>
      </p:sp>
      <p:pic>
        <p:nvPicPr>
          <p:cNvPr id="4" name="Picture 3" descr="Screen shot 2012-02-20 at 9.3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pic>
        <p:nvPicPr>
          <p:cNvPr id="7" name="Picture Placeholder 7" descr="Chapter 21 Winning and the Search for Truth.jpg"/>
          <p:cNvPicPr>
            <a:picLocks noGrp="1" noChangeAspect="1"/>
          </p:cNvPicPr>
          <p:nvPr>
            <p:ph type="pic" idx="1"/>
          </p:nvPr>
        </p:nvPicPr>
        <p:blipFill>
          <a:blip r:embed="rId3">
            <a:extLst>
              <a:ext uri="{28A0092B-C50C-407E-A947-70E740481C1C}">
                <a14:useLocalDpi xmlns:a14="http://schemas.microsoft.com/office/drawing/2010/main" val="0"/>
              </a:ext>
            </a:extLst>
          </a:blip>
          <a:srcRect l="27866" r="27866"/>
          <a:stretch>
            <a:fillRect/>
          </a:stretch>
        </p:blipFill>
        <p:spPr>
          <a:xfrm>
            <a:off x="4654475" y="228600"/>
            <a:ext cx="4251960" cy="6391656"/>
          </a:xfrm>
        </p:spPr>
      </p:pic>
    </p:spTree>
    <p:extLst>
      <p:ext uri="{BB962C8B-B14F-4D97-AF65-F5344CB8AC3E}">
        <p14:creationId xmlns:p14="http://schemas.microsoft.com/office/powerpoint/2010/main" val="17613022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1511343"/>
            <a:ext cx="3657600" cy="402362"/>
          </a:xfrm>
        </p:spPr>
        <p:txBody>
          <a:bodyPr>
            <a:normAutofit fontScale="90000"/>
          </a:bodyPr>
          <a:lstStyle/>
          <a:p>
            <a:r>
              <a:rPr lang="en-US" dirty="0" smtClean="0"/>
              <a:t>Path to Victory!	</a:t>
            </a:r>
            <a:endParaRPr lang="en-US" dirty="0"/>
          </a:p>
        </p:txBody>
      </p:sp>
      <p:pic>
        <p:nvPicPr>
          <p:cNvPr id="8" name="Picture Placeholder 7" descr="Chapter 20 The Foundation for Success.jpg"/>
          <p:cNvPicPr>
            <a:picLocks noGrp="1" noChangeAspect="1"/>
          </p:cNvPicPr>
          <p:nvPr>
            <p:ph type="pic" idx="1"/>
          </p:nvPr>
        </p:nvPicPr>
        <p:blipFill>
          <a:blip r:embed="rId2">
            <a:extLst>
              <a:ext uri="{28A0092B-C50C-407E-A947-70E740481C1C}">
                <a14:useLocalDpi xmlns:a14="http://schemas.microsoft.com/office/drawing/2010/main" val="0"/>
              </a:ext>
            </a:extLst>
          </a:blip>
          <a:srcRect l="27866" r="27866"/>
          <a:stretch>
            <a:fillRect/>
          </a:stretch>
        </p:blipFill>
        <p:spPr/>
      </p:pic>
      <p:sp>
        <p:nvSpPr>
          <p:cNvPr id="6" name="Text Placeholder 5"/>
          <p:cNvSpPr>
            <a:spLocks noGrp="1"/>
          </p:cNvSpPr>
          <p:nvPr>
            <p:ph type="body" sz="half" idx="2"/>
          </p:nvPr>
        </p:nvSpPr>
        <p:spPr>
          <a:xfrm>
            <a:off x="530352" y="1913706"/>
            <a:ext cx="3748048" cy="4706550"/>
          </a:xfrm>
        </p:spPr>
        <p:txBody>
          <a:bodyPr>
            <a:normAutofit fontScale="25000" lnSpcReduction="20000"/>
          </a:bodyPr>
          <a:lstStyle/>
          <a:p>
            <a:r>
              <a:rPr lang="en-US" sz="7600" dirty="0"/>
              <a:t>S</a:t>
            </a:r>
            <a:r>
              <a:rPr lang="en-US" sz="7600" dirty="0" smtClean="0"/>
              <a:t>ports </a:t>
            </a:r>
            <a:r>
              <a:rPr lang="en-US" sz="7600" dirty="0"/>
              <a:t>give us something much greater than winning or losing. They often define who we are at any given point of time. Who we are refers to emotionally, mentally, physically, and spiritually</a:t>
            </a:r>
            <a:r>
              <a:rPr lang="en-US" sz="7600" dirty="0" smtClean="0"/>
              <a:t>.</a:t>
            </a:r>
          </a:p>
          <a:p>
            <a:r>
              <a:rPr lang="en-US" sz="7600" dirty="0"/>
              <a:t>A</a:t>
            </a:r>
            <a:r>
              <a:rPr lang="en-US" sz="7600" dirty="0" smtClean="0"/>
              <a:t>s </a:t>
            </a:r>
            <a:r>
              <a:rPr lang="en-US" sz="7600" dirty="0"/>
              <a:t>people we are on a “JOURNEY.” That journey is to grow to know the “truth” about who we are and what makes us fail or succeed! It also tells us about the choices we have as we follow this path to a destiny!</a:t>
            </a:r>
          </a:p>
          <a:p>
            <a:r>
              <a:rPr lang="en-US" sz="2000" dirty="0"/>
              <a:t> </a:t>
            </a:r>
          </a:p>
        </p:txBody>
      </p:sp>
      <p:pic>
        <p:nvPicPr>
          <p:cNvPr id="7" name="Picture 6" descr="Screen shot 2012-02-20 at 9.36.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spTree>
    <p:extLst>
      <p:ext uri="{BB962C8B-B14F-4D97-AF65-F5344CB8AC3E}">
        <p14:creationId xmlns:p14="http://schemas.microsoft.com/office/powerpoint/2010/main" val="9225860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1438833"/>
            <a:ext cx="3657600" cy="402362"/>
          </a:xfrm>
        </p:spPr>
        <p:txBody>
          <a:bodyPr>
            <a:normAutofit fontScale="90000"/>
          </a:bodyPr>
          <a:lstStyle/>
          <a:p>
            <a:pPr algn="ctr"/>
            <a:r>
              <a:rPr lang="en-US" dirty="0" smtClean="0"/>
              <a:t>Victory!	</a:t>
            </a:r>
            <a:endParaRPr lang="en-US" dirty="0"/>
          </a:p>
        </p:txBody>
      </p:sp>
      <p:pic>
        <p:nvPicPr>
          <p:cNvPr id="8" name="Picture Placeholder 7" descr="Chapter 20 The Foundation for Success.jpg"/>
          <p:cNvPicPr>
            <a:picLocks noGrp="1" noChangeAspect="1"/>
          </p:cNvPicPr>
          <p:nvPr>
            <p:ph type="pic" idx="1"/>
          </p:nvPr>
        </p:nvPicPr>
        <p:blipFill>
          <a:blip r:embed="rId2">
            <a:extLst>
              <a:ext uri="{28A0092B-C50C-407E-A947-70E740481C1C}">
                <a14:useLocalDpi xmlns:a14="http://schemas.microsoft.com/office/drawing/2010/main" val="0"/>
              </a:ext>
            </a:extLst>
          </a:blip>
          <a:srcRect l="27866" r="27866"/>
          <a:stretch>
            <a:fillRect/>
          </a:stretch>
        </p:blipFill>
        <p:spPr/>
      </p:pic>
      <p:sp>
        <p:nvSpPr>
          <p:cNvPr id="6" name="Text Placeholder 5"/>
          <p:cNvSpPr>
            <a:spLocks noGrp="1"/>
          </p:cNvSpPr>
          <p:nvPr>
            <p:ph type="body" sz="half" idx="2"/>
          </p:nvPr>
        </p:nvSpPr>
        <p:spPr>
          <a:xfrm>
            <a:off x="530352" y="1874935"/>
            <a:ext cx="3657600" cy="4700181"/>
          </a:xfrm>
        </p:spPr>
        <p:txBody>
          <a:bodyPr>
            <a:noAutofit/>
          </a:bodyPr>
          <a:lstStyle/>
          <a:p>
            <a:pPr>
              <a:lnSpc>
                <a:spcPct val="100000"/>
              </a:lnSpc>
            </a:pPr>
            <a:r>
              <a:rPr lang="en-US" sz="1400" b="1" i="1" dirty="0" smtClean="0"/>
              <a:t>1John 5:1-6  </a:t>
            </a:r>
            <a:r>
              <a:rPr lang="en-US" sz="1400" i="1" dirty="0" smtClean="0"/>
              <a:t>Everyone </a:t>
            </a:r>
            <a:r>
              <a:rPr lang="en-US" sz="1400" i="1" dirty="0"/>
              <a:t>who believes that Jesus is the Christ </a:t>
            </a:r>
            <a:r>
              <a:rPr lang="en-US" sz="1400" i="1" dirty="0" smtClean="0"/>
              <a:t>has </a:t>
            </a:r>
            <a:r>
              <a:rPr lang="en-US" sz="1400" i="1" dirty="0"/>
              <a:t>become a child of God. And everyone who loves the Father loves his children, too. </a:t>
            </a:r>
            <a:endParaRPr lang="en-US" sz="1400" i="1" dirty="0" smtClean="0"/>
          </a:p>
          <a:p>
            <a:pPr>
              <a:lnSpc>
                <a:spcPct val="100000"/>
              </a:lnSpc>
            </a:pPr>
            <a:r>
              <a:rPr lang="en-US" sz="1400" i="1" dirty="0" smtClean="0"/>
              <a:t>We </a:t>
            </a:r>
            <a:r>
              <a:rPr lang="en-US" sz="1400" i="1" dirty="0"/>
              <a:t>know we love God's children if we love God and obey his commandments. </a:t>
            </a:r>
            <a:endParaRPr lang="en-US" sz="1400" i="1" dirty="0" smtClean="0"/>
          </a:p>
          <a:p>
            <a:pPr>
              <a:lnSpc>
                <a:spcPct val="100000"/>
              </a:lnSpc>
            </a:pPr>
            <a:r>
              <a:rPr lang="en-US" sz="1400" i="1" dirty="0" smtClean="0"/>
              <a:t>Loving </a:t>
            </a:r>
            <a:r>
              <a:rPr lang="en-US" sz="1400" i="1" dirty="0"/>
              <a:t>God means keeping his commandments, and his commandments are not burdensome. </a:t>
            </a:r>
            <a:endParaRPr lang="en-US" sz="1400" i="1" dirty="0" smtClean="0"/>
          </a:p>
          <a:p>
            <a:pPr>
              <a:lnSpc>
                <a:spcPct val="100000"/>
              </a:lnSpc>
            </a:pPr>
            <a:r>
              <a:rPr lang="en-US" sz="1400" i="1" dirty="0" smtClean="0"/>
              <a:t>For </a:t>
            </a:r>
            <a:r>
              <a:rPr lang="en-US" sz="1400" i="1" dirty="0"/>
              <a:t>every child of God defeats this evil world, and we achieve this victory through our faith. </a:t>
            </a:r>
            <a:endParaRPr lang="en-US" sz="1400" i="1" dirty="0" smtClean="0"/>
          </a:p>
          <a:p>
            <a:pPr>
              <a:lnSpc>
                <a:spcPct val="100000"/>
              </a:lnSpc>
            </a:pPr>
            <a:r>
              <a:rPr lang="en-US" sz="1400" i="1" dirty="0" smtClean="0"/>
              <a:t>And </a:t>
            </a:r>
            <a:r>
              <a:rPr lang="en-US" sz="1400" i="1" dirty="0"/>
              <a:t>who can win this battle against the world? Only those who believe that Jesus is the Son of God. </a:t>
            </a:r>
            <a:endParaRPr lang="en-US" sz="1400" i="1" dirty="0" smtClean="0"/>
          </a:p>
          <a:p>
            <a:pPr>
              <a:lnSpc>
                <a:spcPct val="100000"/>
              </a:lnSpc>
            </a:pPr>
            <a:r>
              <a:rPr lang="en-US" sz="1400" i="1" dirty="0" smtClean="0"/>
              <a:t>And </a:t>
            </a:r>
            <a:r>
              <a:rPr lang="en-US" sz="1400" i="1" dirty="0"/>
              <a:t>Jesus Christ was revealed as God's Son by his baptism in water and by shedding his blood on the cross </a:t>
            </a:r>
            <a:r>
              <a:rPr lang="en-US" sz="1400" i="1" dirty="0" smtClean="0"/>
              <a:t>—</a:t>
            </a:r>
            <a:r>
              <a:rPr lang="en-US" sz="1400" i="1" dirty="0"/>
              <a:t>not by water only, but by water and blood. And the Spirit, who is truth, confirms it with his testimony. </a:t>
            </a:r>
            <a:endParaRPr lang="en-US" sz="1400" i="1" dirty="0" smtClean="0"/>
          </a:p>
        </p:txBody>
      </p:sp>
      <p:pic>
        <p:nvPicPr>
          <p:cNvPr id="7" name="Picture 6" descr="Screen shot 2012-02-20 at 9.36.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spTree>
    <p:extLst>
      <p:ext uri="{BB962C8B-B14F-4D97-AF65-F5344CB8AC3E}">
        <p14:creationId xmlns:p14="http://schemas.microsoft.com/office/powerpoint/2010/main" val="9991843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2-20 at 9.3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1250"/>
            <a:ext cx="9144000" cy="3819948"/>
          </a:xfrm>
          <a:prstGeom prst="rect">
            <a:avLst/>
          </a:prstGeom>
        </p:spPr>
      </p:pic>
    </p:spTree>
    <p:extLst>
      <p:ext uri="{BB962C8B-B14F-4D97-AF65-F5344CB8AC3E}">
        <p14:creationId xmlns:p14="http://schemas.microsoft.com/office/powerpoint/2010/main" val="7520934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1773910"/>
            <a:ext cx="3657600" cy="402362"/>
          </a:xfrm>
        </p:spPr>
        <p:txBody>
          <a:bodyPr>
            <a:normAutofit fontScale="90000"/>
          </a:bodyPr>
          <a:lstStyle/>
          <a:p>
            <a:r>
              <a:rPr lang="en-US" dirty="0" smtClean="0"/>
              <a:t>God’s Plan Works!	</a:t>
            </a:r>
            <a:endParaRPr lang="en-US" dirty="0"/>
          </a:p>
        </p:txBody>
      </p:sp>
      <p:sp>
        <p:nvSpPr>
          <p:cNvPr id="6" name="Text Placeholder 5"/>
          <p:cNvSpPr>
            <a:spLocks noGrp="1"/>
          </p:cNvSpPr>
          <p:nvPr>
            <p:ph type="body" sz="half" idx="2"/>
          </p:nvPr>
        </p:nvSpPr>
        <p:spPr>
          <a:xfrm>
            <a:off x="530352" y="2176272"/>
            <a:ext cx="3657600" cy="3761411"/>
          </a:xfrm>
        </p:spPr>
        <p:txBody>
          <a:bodyPr>
            <a:normAutofit fontScale="62500" lnSpcReduction="20000"/>
          </a:bodyPr>
          <a:lstStyle/>
          <a:p>
            <a:r>
              <a:rPr lang="en-US" sz="3000" dirty="0"/>
              <a:t>When the </a:t>
            </a:r>
            <a:r>
              <a:rPr lang="en-US" sz="3000" dirty="0" smtClean="0"/>
              <a:t>foundation of God’s word </a:t>
            </a:r>
            <a:r>
              <a:rPr lang="en-US" sz="3000" dirty="0"/>
              <a:t>is at the center of our approach we have Victory in every situation. </a:t>
            </a:r>
            <a:endParaRPr lang="en-US" sz="3000" dirty="0" smtClean="0"/>
          </a:p>
          <a:p>
            <a:endParaRPr lang="en-US" sz="1000" dirty="0"/>
          </a:p>
          <a:p>
            <a:r>
              <a:rPr lang="en-US" sz="3000" dirty="0" smtClean="0"/>
              <a:t>“Team Spirit” promotes God’s foundation, and communication of it, to individuals, groups or teams which allows all situations to be handled with </a:t>
            </a:r>
            <a:r>
              <a:rPr lang="en-US" sz="3000" dirty="0"/>
              <a:t>a </a:t>
            </a:r>
            <a:r>
              <a:rPr lang="en-US" sz="3000" dirty="0" smtClean="0"/>
              <a:t>Godly </a:t>
            </a:r>
            <a:r>
              <a:rPr lang="en-US" sz="3000" dirty="0"/>
              <a:t>answer. </a:t>
            </a:r>
            <a:endParaRPr lang="en-US" sz="3000" dirty="0" smtClean="0"/>
          </a:p>
          <a:p>
            <a:r>
              <a:rPr lang="en-US" sz="3000" dirty="0" smtClean="0"/>
              <a:t>After all He is God!</a:t>
            </a:r>
            <a:endParaRPr lang="en-US" sz="3000" dirty="0"/>
          </a:p>
          <a:p>
            <a:endParaRPr lang="en-US" dirty="0"/>
          </a:p>
          <a:p>
            <a:r>
              <a:rPr lang="en-US" sz="2000" dirty="0"/>
              <a:t> </a:t>
            </a:r>
          </a:p>
        </p:txBody>
      </p:sp>
      <p:pic>
        <p:nvPicPr>
          <p:cNvPr id="7" name="Picture 6" descr="Screen shot 2012-02-20 at 9.3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pic>
        <p:nvPicPr>
          <p:cNvPr id="3" name="Picture Placeholder 2" descr="Chapter 1 Back to the Basics.jpg"/>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50112"/>
          <a:stretch/>
        </p:blipFill>
        <p:spPr>
          <a:xfrm>
            <a:off x="4654475" y="228600"/>
            <a:ext cx="4251960" cy="6391656"/>
          </a:xfrm>
        </p:spPr>
      </p:pic>
    </p:spTree>
    <p:extLst>
      <p:ext uri="{BB962C8B-B14F-4D97-AF65-F5344CB8AC3E}">
        <p14:creationId xmlns:p14="http://schemas.microsoft.com/office/powerpoint/2010/main" val="11131423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1773910"/>
            <a:ext cx="3657600" cy="402362"/>
          </a:xfrm>
        </p:spPr>
        <p:txBody>
          <a:bodyPr>
            <a:normAutofit fontScale="90000"/>
          </a:bodyPr>
          <a:lstStyle/>
          <a:p>
            <a:r>
              <a:rPr lang="en-US" dirty="0" smtClean="0"/>
              <a:t>Sport Environment	</a:t>
            </a:r>
            <a:endParaRPr lang="en-US" dirty="0"/>
          </a:p>
        </p:txBody>
      </p:sp>
      <p:sp>
        <p:nvSpPr>
          <p:cNvPr id="6" name="Text Placeholder 5"/>
          <p:cNvSpPr>
            <a:spLocks noGrp="1"/>
          </p:cNvSpPr>
          <p:nvPr>
            <p:ph type="body" sz="half" idx="2"/>
          </p:nvPr>
        </p:nvSpPr>
        <p:spPr>
          <a:xfrm>
            <a:off x="530352" y="2176272"/>
            <a:ext cx="3657600" cy="4173157"/>
          </a:xfrm>
        </p:spPr>
        <p:txBody>
          <a:bodyPr>
            <a:normAutofit fontScale="40000" lnSpcReduction="20000"/>
          </a:bodyPr>
          <a:lstStyle/>
          <a:p>
            <a:r>
              <a:rPr lang="en-US" sz="4800" dirty="0"/>
              <a:t>Team sports place us in a small group environment that resembles the world that we will face as adults. That “sport” environment tests </a:t>
            </a:r>
            <a:r>
              <a:rPr lang="en-US" sz="4800" dirty="0" smtClean="0"/>
              <a:t>us with </a:t>
            </a:r>
            <a:r>
              <a:rPr lang="en-US" sz="4800" dirty="0"/>
              <a:t>success and failure, and the results of our choices will determine our future. </a:t>
            </a:r>
            <a:endParaRPr lang="en-US" sz="4800" dirty="0" smtClean="0"/>
          </a:p>
          <a:p>
            <a:endParaRPr lang="en-US" sz="4800" dirty="0" smtClean="0"/>
          </a:p>
          <a:p>
            <a:r>
              <a:rPr lang="en-US" sz="4800" dirty="0" smtClean="0"/>
              <a:t>During </a:t>
            </a:r>
            <a:r>
              <a:rPr lang="en-US" sz="4800" dirty="0"/>
              <a:t>this journey, we must learn to make decisions that either help or hurt us when </a:t>
            </a:r>
            <a:r>
              <a:rPr lang="en-US" sz="4800" dirty="0" smtClean="0"/>
              <a:t>seeking “Victory” in life.</a:t>
            </a:r>
            <a:endParaRPr lang="en-US" sz="4800" dirty="0"/>
          </a:p>
          <a:p>
            <a:endParaRPr lang="en-US" dirty="0"/>
          </a:p>
          <a:p>
            <a:r>
              <a:rPr lang="en-US" sz="2000" dirty="0"/>
              <a:t> </a:t>
            </a:r>
          </a:p>
        </p:txBody>
      </p:sp>
      <p:pic>
        <p:nvPicPr>
          <p:cNvPr id="7" name="Picture 6" descr="Screen shot 2012-02-20 at 9.3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pic>
        <p:nvPicPr>
          <p:cNvPr id="9" name="Picture Placeholder 8" descr="snydermillwood3-2.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0187" t="-1925" r="46661" b="1925"/>
          <a:stretch/>
        </p:blipFill>
        <p:spPr>
          <a:xfrm>
            <a:off x="4654475" y="228600"/>
            <a:ext cx="4251960" cy="6391656"/>
          </a:xfrm>
        </p:spPr>
      </p:pic>
    </p:spTree>
    <p:extLst>
      <p:ext uri="{BB962C8B-B14F-4D97-AF65-F5344CB8AC3E}">
        <p14:creationId xmlns:p14="http://schemas.microsoft.com/office/powerpoint/2010/main" val="106581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without God’s Plan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5334107"/>
              </p:ext>
            </p:extLst>
          </p:nvPr>
        </p:nvGraphicFramePr>
        <p:xfrm>
          <a:off x="779463" y="1949450"/>
          <a:ext cx="7583487"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71793" y="5586968"/>
            <a:ext cx="1107996" cy="369332"/>
          </a:xfrm>
          <a:prstGeom prst="rect">
            <a:avLst/>
          </a:prstGeom>
          <a:noFill/>
        </p:spPr>
        <p:txBody>
          <a:bodyPr wrap="none" rtlCol="0">
            <a:spAutoFit/>
          </a:bodyPr>
          <a:lstStyle/>
          <a:p>
            <a:r>
              <a:rPr lang="en-US" dirty="0" smtClean="0"/>
              <a:t>Examples</a:t>
            </a:r>
            <a:endParaRPr lang="en-US" dirty="0"/>
          </a:p>
        </p:txBody>
      </p:sp>
      <p:sp>
        <p:nvSpPr>
          <p:cNvPr id="6" name="Rectangle 5"/>
          <p:cNvSpPr/>
          <p:nvPr/>
        </p:nvSpPr>
        <p:spPr>
          <a:xfrm rot="16200000">
            <a:off x="6544156" y="5489051"/>
            <a:ext cx="495820" cy="646331"/>
          </a:xfrm>
          <a:prstGeom prst="rect">
            <a:avLst/>
          </a:prstGeom>
        </p:spPr>
        <p:txBody>
          <a:bodyPr wrap="square">
            <a:spAutoFit/>
          </a:bodyPr>
          <a:lstStyle/>
          <a:p>
            <a:r>
              <a:rPr lang="en-US" sz="3600" dirty="0">
                <a:latin typeface="Wingdings"/>
                <a:ea typeface="Wingdings"/>
                <a:cs typeface="Wingdings"/>
              </a:rPr>
              <a:t></a:t>
            </a:r>
            <a:endParaRPr lang="en-US" sz="3600" dirty="0"/>
          </a:p>
        </p:txBody>
      </p:sp>
    </p:spTree>
    <p:extLst>
      <p:ext uri="{BB962C8B-B14F-4D97-AF65-F5344CB8AC3E}">
        <p14:creationId xmlns:p14="http://schemas.microsoft.com/office/powerpoint/2010/main" val="42889052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VICTORY with a Biblical/Spiritual answer</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65556230"/>
              </p:ext>
            </p:extLst>
          </p:nvPr>
        </p:nvGraphicFramePr>
        <p:xfrm>
          <a:off x="779463" y="1949450"/>
          <a:ext cx="7583487"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116517" y="4851017"/>
            <a:ext cx="1107996" cy="369332"/>
          </a:xfrm>
          <a:prstGeom prst="rect">
            <a:avLst/>
          </a:prstGeom>
          <a:noFill/>
        </p:spPr>
        <p:txBody>
          <a:bodyPr wrap="none" rtlCol="0">
            <a:spAutoFit/>
          </a:bodyPr>
          <a:lstStyle/>
          <a:p>
            <a:r>
              <a:rPr lang="en-US" dirty="0" smtClean="0"/>
              <a:t>Examples</a:t>
            </a:r>
            <a:endParaRPr lang="en-US" dirty="0"/>
          </a:p>
        </p:txBody>
      </p:sp>
      <p:sp>
        <p:nvSpPr>
          <p:cNvPr id="3" name="Rectangle 2"/>
          <p:cNvSpPr/>
          <p:nvPr/>
        </p:nvSpPr>
        <p:spPr>
          <a:xfrm rot="16200000">
            <a:off x="5688880" y="4753100"/>
            <a:ext cx="495820" cy="646331"/>
          </a:xfrm>
          <a:prstGeom prst="rect">
            <a:avLst/>
          </a:prstGeom>
        </p:spPr>
        <p:txBody>
          <a:bodyPr wrap="square">
            <a:spAutoFit/>
          </a:bodyPr>
          <a:lstStyle/>
          <a:p>
            <a:r>
              <a:rPr lang="en-US" sz="3600" dirty="0">
                <a:latin typeface="Wingdings"/>
                <a:ea typeface="Wingdings"/>
                <a:cs typeface="Wingdings"/>
              </a:rPr>
              <a:t></a:t>
            </a:r>
            <a:endParaRPr lang="en-US" sz="3600" dirty="0"/>
          </a:p>
        </p:txBody>
      </p:sp>
    </p:spTree>
    <p:extLst>
      <p:ext uri="{BB962C8B-B14F-4D97-AF65-F5344CB8AC3E}">
        <p14:creationId xmlns:p14="http://schemas.microsoft.com/office/powerpoint/2010/main" val="32379031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407435"/>
            <a:ext cx="3657600" cy="756269"/>
          </a:xfrm>
        </p:spPr>
        <p:txBody>
          <a:bodyPr>
            <a:normAutofit fontScale="90000"/>
          </a:bodyPr>
          <a:lstStyle/>
          <a:p>
            <a:pPr algn="ctr"/>
            <a:r>
              <a:rPr lang="en-US" sz="2400" dirty="0" smtClean="0"/>
              <a:t>Categories 1 and 2</a:t>
            </a:r>
            <a:br>
              <a:rPr lang="en-US" sz="2400" dirty="0" smtClean="0"/>
            </a:br>
            <a:r>
              <a:rPr lang="en-US" sz="2000" dirty="0" smtClean="0"/>
              <a:t>Galatians 5:19-24  </a:t>
            </a:r>
            <a:endParaRPr lang="en-US" sz="2400" dirty="0"/>
          </a:p>
        </p:txBody>
      </p:sp>
      <p:pic>
        <p:nvPicPr>
          <p:cNvPr id="5" name="Picture Placeholder 4" descr="Chapter 7  The Player.jpg"/>
          <p:cNvPicPr>
            <a:picLocks noGrp="1" noChangeAspect="1"/>
          </p:cNvPicPr>
          <p:nvPr>
            <p:ph type="pic" idx="1"/>
          </p:nvPr>
        </p:nvPicPr>
        <p:blipFill>
          <a:blip r:embed="rId2">
            <a:extLst>
              <a:ext uri="{28A0092B-C50C-407E-A947-70E740481C1C}">
                <a14:useLocalDpi xmlns:a14="http://schemas.microsoft.com/office/drawing/2010/main" val="0"/>
              </a:ext>
            </a:extLst>
          </a:blip>
          <a:srcRect l="30122" r="30122"/>
          <a:stretch>
            <a:fillRect/>
          </a:stretch>
        </p:blipFill>
        <p:spPr>
          <a:xfrm>
            <a:off x="4654475" y="228600"/>
            <a:ext cx="4251960" cy="6391656"/>
          </a:xfrm>
        </p:spPr>
      </p:pic>
      <p:sp>
        <p:nvSpPr>
          <p:cNvPr id="3" name="Content Placeholder 2"/>
          <p:cNvSpPr>
            <a:spLocks noGrp="1"/>
          </p:cNvSpPr>
          <p:nvPr>
            <p:ph type="body" sz="half" idx="2"/>
          </p:nvPr>
        </p:nvSpPr>
        <p:spPr>
          <a:xfrm>
            <a:off x="530352" y="2163704"/>
            <a:ext cx="3657600" cy="4578849"/>
          </a:xfrm>
        </p:spPr>
        <p:txBody>
          <a:bodyPr>
            <a:normAutofit fontScale="32500" lnSpcReduction="20000"/>
          </a:bodyPr>
          <a:lstStyle/>
          <a:p>
            <a:r>
              <a:rPr lang="en-US" sz="4300" b="1" i="1" dirty="0"/>
              <a:t>Gal 5:</a:t>
            </a:r>
            <a:r>
              <a:rPr lang="en-US" sz="4300" b="1" i="1" dirty="0" smtClean="0"/>
              <a:t>19-21 </a:t>
            </a:r>
            <a:r>
              <a:rPr lang="en-US" sz="4300" i="1" dirty="0"/>
              <a:t>Now the works of the flesh are evident, which are: adultery, </a:t>
            </a:r>
            <a:r>
              <a:rPr lang="en-US" sz="4300" i="1" dirty="0" smtClean="0"/>
              <a:t>fornication</a:t>
            </a:r>
            <a:r>
              <a:rPr lang="en-US" sz="4300" i="1" dirty="0"/>
              <a:t>, uncleanness, lewdness, </a:t>
            </a:r>
            <a:r>
              <a:rPr lang="en-US" sz="4300" i="1" dirty="0" smtClean="0"/>
              <a:t>idolatry</a:t>
            </a:r>
            <a:r>
              <a:rPr lang="en-US" sz="4300" i="1" dirty="0"/>
              <a:t>, sorcery, </a:t>
            </a:r>
            <a:r>
              <a:rPr lang="en-US" sz="4300" b="1" i="1" dirty="0"/>
              <a:t>hatred</a:t>
            </a:r>
            <a:r>
              <a:rPr lang="en-US" sz="4300" i="1" dirty="0"/>
              <a:t>, </a:t>
            </a:r>
            <a:r>
              <a:rPr lang="en-US" sz="4300" b="1" i="1" dirty="0"/>
              <a:t>contentions, jealousies, outbursts of wrath, selfish ambitions, dissensions, </a:t>
            </a:r>
            <a:r>
              <a:rPr lang="en-US" sz="4300" i="1" dirty="0"/>
              <a:t>heresies, </a:t>
            </a:r>
            <a:r>
              <a:rPr lang="en-US" sz="4300" b="1" i="1" dirty="0" smtClean="0"/>
              <a:t>envy</a:t>
            </a:r>
            <a:r>
              <a:rPr lang="en-US" sz="4300" b="1" i="1" dirty="0"/>
              <a:t>, </a:t>
            </a:r>
            <a:r>
              <a:rPr lang="en-US" sz="4300" i="1" dirty="0"/>
              <a:t>murders, </a:t>
            </a:r>
            <a:r>
              <a:rPr lang="en-US" sz="4300" i="1" dirty="0" smtClean="0"/>
              <a:t>drunkenness</a:t>
            </a:r>
            <a:r>
              <a:rPr lang="en-US" sz="4300" i="1" dirty="0"/>
              <a:t>, revelries, and the like; of which I tell you beforehand, just as I also told [you] in time past, that those who practice such things will not inherit the kingdom of God</a:t>
            </a:r>
            <a:r>
              <a:rPr lang="en-US" sz="4300" i="1" dirty="0" smtClean="0"/>
              <a:t>.</a:t>
            </a:r>
          </a:p>
          <a:p>
            <a:r>
              <a:rPr lang="en-US" sz="4300" b="1" i="1" dirty="0"/>
              <a:t>Gal 5:22-24 </a:t>
            </a:r>
            <a:r>
              <a:rPr lang="en-US" sz="4300" i="1" dirty="0"/>
              <a:t>But the fruit of the Spirit is love, joy, peace, longsuffering, kindness, goodness, faithfulness, gentleness, self-control. Against such there is no law. And those [who are] Christ's have crucified the flesh with its passions and desires. </a:t>
            </a:r>
            <a:endParaRPr lang="en-US" sz="4300" i="1" dirty="0" smtClean="0"/>
          </a:p>
          <a:p>
            <a:r>
              <a:rPr lang="en-US" sz="4300" b="1" dirty="0" smtClean="0"/>
              <a:t>CHOICES:  </a:t>
            </a:r>
            <a:r>
              <a:rPr lang="en-US" sz="4300" dirty="0" smtClean="0"/>
              <a:t>Decisions that we make fall from one of these 2 categories. </a:t>
            </a:r>
            <a:r>
              <a:rPr lang="en-US" sz="4300" i="1" dirty="0" smtClean="0"/>
              <a:t> </a:t>
            </a:r>
            <a:endParaRPr lang="en-US" sz="4300" i="1" dirty="0"/>
          </a:p>
          <a:p>
            <a:pPr marL="0" indent="0">
              <a:buNone/>
            </a:pPr>
            <a:endParaRPr lang="en-US" sz="1900" i="1" dirty="0"/>
          </a:p>
        </p:txBody>
      </p:sp>
      <p:pic>
        <p:nvPicPr>
          <p:cNvPr id="6" name="Picture 5" descr="Screen shot 2012-02-20 at 9.36.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spTree>
    <p:extLst>
      <p:ext uri="{BB962C8B-B14F-4D97-AF65-F5344CB8AC3E}">
        <p14:creationId xmlns:p14="http://schemas.microsoft.com/office/powerpoint/2010/main" val="16384791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407435"/>
            <a:ext cx="3657600" cy="756269"/>
          </a:xfrm>
        </p:spPr>
        <p:txBody>
          <a:bodyPr>
            <a:normAutofit fontScale="90000"/>
          </a:bodyPr>
          <a:lstStyle/>
          <a:p>
            <a:pPr algn="ctr"/>
            <a:r>
              <a:rPr lang="en-US" sz="2400" dirty="0" smtClean="0"/>
              <a:t>Categories 1 and 2</a:t>
            </a:r>
            <a:br>
              <a:rPr lang="en-US" sz="2400" dirty="0" smtClean="0"/>
            </a:br>
            <a:r>
              <a:rPr lang="en-US" sz="2000" dirty="0" smtClean="0"/>
              <a:t>Galatians 5:19-24  </a:t>
            </a:r>
            <a:endParaRPr lang="en-US" sz="2400" dirty="0"/>
          </a:p>
        </p:txBody>
      </p:sp>
      <p:sp>
        <p:nvSpPr>
          <p:cNvPr id="3" name="Content Placeholder 2"/>
          <p:cNvSpPr>
            <a:spLocks noGrp="1"/>
          </p:cNvSpPr>
          <p:nvPr>
            <p:ph type="body" sz="half" idx="2"/>
          </p:nvPr>
        </p:nvSpPr>
        <p:spPr>
          <a:xfrm>
            <a:off x="530352" y="2163704"/>
            <a:ext cx="3657600" cy="4578849"/>
          </a:xfrm>
        </p:spPr>
        <p:txBody>
          <a:bodyPr>
            <a:normAutofit/>
          </a:bodyPr>
          <a:lstStyle/>
          <a:p>
            <a:pPr marL="0" indent="0">
              <a:buNone/>
            </a:pPr>
            <a:endParaRPr lang="en-US" sz="1900" i="1" dirty="0"/>
          </a:p>
        </p:txBody>
      </p:sp>
      <p:pic>
        <p:nvPicPr>
          <p:cNvPr id="6" name="Picture 5" descr="Screen shot 2012-02-20 at 9.3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sp>
        <p:nvSpPr>
          <p:cNvPr id="4" name="Picture Placeholder 3"/>
          <p:cNvSpPr>
            <a:spLocks noGrp="1"/>
          </p:cNvSpPr>
          <p:nvPr>
            <p:ph type="pic" idx="1"/>
          </p:nvPr>
        </p:nvSpPr>
        <p:spPr/>
      </p:sp>
    </p:spTree>
    <p:extLst>
      <p:ext uri="{BB962C8B-B14F-4D97-AF65-F5344CB8AC3E}">
        <p14:creationId xmlns:p14="http://schemas.microsoft.com/office/powerpoint/2010/main" val="36166890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dirty="0" smtClean="0"/>
              <a:t>Galatians 5:19-21</a:t>
            </a:r>
            <a:endParaRPr lang="en-US" dirty="0"/>
          </a:p>
        </p:txBody>
      </p:sp>
      <p:sp>
        <p:nvSpPr>
          <p:cNvPr id="6" name="Text Placeholder 5"/>
          <p:cNvSpPr>
            <a:spLocks noGrp="1"/>
          </p:cNvSpPr>
          <p:nvPr>
            <p:ph type="body" idx="1"/>
          </p:nvPr>
        </p:nvSpPr>
        <p:spPr/>
        <p:txBody>
          <a:bodyPr/>
          <a:lstStyle/>
          <a:p>
            <a:r>
              <a:rPr lang="en-US" dirty="0" smtClean="0"/>
              <a:t>Works of the Flesh	</a:t>
            </a:r>
            <a:endParaRPr lang="en-US" dirty="0"/>
          </a:p>
        </p:txBody>
      </p:sp>
      <p:sp>
        <p:nvSpPr>
          <p:cNvPr id="7" name="Content Placeholder 6"/>
          <p:cNvSpPr>
            <a:spLocks noGrp="1"/>
          </p:cNvSpPr>
          <p:nvPr>
            <p:ph sz="half" idx="2"/>
          </p:nvPr>
        </p:nvSpPr>
        <p:spPr>
          <a:xfrm>
            <a:off x="779463" y="2743199"/>
            <a:ext cx="3657600" cy="3606589"/>
          </a:xfrm>
        </p:spPr>
        <p:txBody>
          <a:bodyPr>
            <a:normAutofit fontScale="40000" lnSpcReduction="20000"/>
          </a:bodyPr>
          <a:lstStyle/>
          <a:p>
            <a:pPr>
              <a:spcBef>
                <a:spcPts val="500"/>
              </a:spcBef>
            </a:pPr>
            <a:endParaRPr lang="en-US" i="1" dirty="0" smtClean="0"/>
          </a:p>
          <a:p>
            <a:pPr marL="0" indent="0" algn="ctr">
              <a:spcBef>
                <a:spcPts val="200"/>
              </a:spcBef>
              <a:buNone/>
            </a:pPr>
            <a:r>
              <a:rPr lang="en-US" sz="3400" i="1" dirty="0" smtClean="0"/>
              <a:t>Adultery</a:t>
            </a:r>
          </a:p>
          <a:p>
            <a:pPr marL="0" indent="0" algn="ctr">
              <a:spcBef>
                <a:spcPts val="200"/>
              </a:spcBef>
              <a:buNone/>
            </a:pPr>
            <a:r>
              <a:rPr lang="en-US" sz="3400" i="1" dirty="0" smtClean="0"/>
              <a:t>Fornication</a:t>
            </a:r>
          </a:p>
          <a:p>
            <a:pPr marL="0" indent="0" algn="ctr">
              <a:spcBef>
                <a:spcPts val="200"/>
              </a:spcBef>
              <a:buNone/>
            </a:pPr>
            <a:r>
              <a:rPr lang="en-US" sz="3400" i="1" dirty="0" smtClean="0"/>
              <a:t>Uncleanness</a:t>
            </a:r>
          </a:p>
          <a:p>
            <a:pPr marL="0" indent="0" algn="ctr">
              <a:spcBef>
                <a:spcPts val="200"/>
              </a:spcBef>
              <a:buNone/>
            </a:pPr>
            <a:r>
              <a:rPr lang="en-US" sz="3400" i="1" dirty="0" smtClean="0"/>
              <a:t>Lewdness</a:t>
            </a:r>
          </a:p>
          <a:p>
            <a:pPr marL="0" indent="0" algn="ctr">
              <a:spcBef>
                <a:spcPts val="200"/>
              </a:spcBef>
              <a:buNone/>
            </a:pPr>
            <a:r>
              <a:rPr lang="en-US" sz="3400" i="1" dirty="0" smtClean="0"/>
              <a:t>Idolatry</a:t>
            </a:r>
          </a:p>
          <a:p>
            <a:pPr marL="0" indent="0" algn="ctr">
              <a:spcBef>
                <a:spcPts val="200"/>
              </a:spcBef>
              <a:buNone/>
            </a:pPr>
            <a:r>
              <a:rPr lang="en-US" sz="3400" i="1" dirty="0" smtClean="0"/>
              <a:t>Sorcery</a:t>
            </a:r>
          </a:p>
          <a:p>
            <a:pPr marL="0" indent="0" algn="ctr">
              <a:spcBef>
                <a:spcPts val="200"/>
              </a:spcBef>
              <a:buNone/>
            </a:pPr>
            <a:r>
              <a:rPr lang="en-US" sz="3400" i="1" dirty="0" smtClean="0"/>
              <a:t>Hatred</a:t>
            </a:r>
          </a:p>
          <a:p>
            <a:pPr marL="0" indent="0" algn="ctr">
              <a:spcBef>
                <a:spcPts val="200"/>
              </a:spcBef>
              <a:buNone/>
            </a:pPr>
            <a:r>
              <a:rPr lang="en-US" sz="3400" i="1" dirty="0" smtClean="0"/>
              <a:t>Contentions</a:t>
            </a:r>
          </a:p>
          <a:p>
            <a:pPr marL="0" indent="0" algn="ctr">
              <a:spcBef>
                <a:spcPts val="200"/>
              </a:spcBef>
              <a:buNone/>
            </a:pPr>
            <a:r>
              <a:rPr lang="en-US" sz="3400" i="1" dirty="0" smtClean="0"/>
              <a:t>Jealousies</a:t>
            </a:r>
          </a:p>
          <a:p>
            <a:pPr marL="0" indent="0" algn="ctr">
              <a:spcBef>
                <a:spcPts val="200"/>
              </a:spcBef>
              <a:buNone/>
            </a:pPr>
            <a:r>
              <a:rPr lang="en-US" sz="3400" i="1" dirty="0" smtClean="0"/>
              <a:t>Outbursts of wrath</a:t>
            </a:r>
          </a:p>
          <a:p>
            <a:pPr marL="0" indent="0" algn="ctr">
              <a:spcBef>
                <a:spcPts val="200"/>
              </a:spcBef>
              <a:buNone/>
            </a:pPr>
            <a:r>
              <a:rPr lang="en-US" sz="3400" i="1" dirty="0" smtClean="0"/>
              <a:t>Selfish ambitions</a:t>
            </a:r>
          </a:p>
          <a:p>
            <a:pPr marL="0" indent="0" algn="ctr">
              <a:spcBef>
                <a:spcPts val="200"/>
              </a:spcBef>
              <a:buNone/>
            </a:pPr>
            <a:r>
              <a:rPr lang="en-US" sz="3400" i="1" dirty="0" smtClean="0"/>
              <a:t>Dissensions</a:t>
            </a:r>
          </a:p>
          <a:p>
            <a:pPr marL="0" indent="0" algn="ctr">
              <a:spcBef>
                <a:spcPts val="200"/>
              </a:spcBef>
              <a:buNone/>
            </a:pPr>
            <a:r>
              <a:rPr lang="en-US" sz="3400" i="1" dirty="0" smtClean="0"/>
              <a:t>Heresies</a:t>
            </a:r>
          </a:p>
          <a:p>
            <a:pPr marL="0" indent="0" algn="ctr">
              <a:spcBef>
                <a:spcPts val="200"/>
              </a:spcBef>
              <a:buNone/>
            </a:pPr>
            <a:r>
              <a:rPr lang="en-US" sz="3400" i="1" dirty="0" smtClean="0"/>
              <a:t>Envy</a:t>
            </a:r>
          </a:p>
          <a:p>
            <a:pPr marL="0" indent="0" algn="ctr">
              <a:spcBef>
                <a:spcPts val="200"/>
              </a:spcBef>
              <a:buNone/>
            </a:pPr>
            <a:r>
              <a:rPr lang="en-US" sz="3400" i="1" dirty="0" smtClean="0"/>
              <a:t>Murders</a:t>
            </a:r>
          </a:p>
          <a:p>
            <a:pPr marL="0" indent="0" algn="ctr">
              <a:spcBef>
                <a:spcPts val="200"/>
              </a:spcBef>
              <a:buNone/>
            </a:pPr>
            <a:r>
              <a:rPr lang="en-US" sz="3400" i="1" dirty="0" smtClean="0"/>
              <a:t>Drunkenness</a:t>
            </a:r>
          </a:p>
          <a:p>
            <a:pPr marL="0" indent="0" algn="ctr">
              <a:spcBef>
                <a:spcPts val="200"/>
              </a:spcBef>
              <a:buNone/>
            </a:pPr>
            <a:r>
              <a:rPr lang="en-US" sz="3400" i="1" dirty="0" smtClean="0"/>
              <a:t>Revelries</a:t>
            </a:r>
          </a:p>
          <a:p>
            <a:pPr marL="0" indent="0">
              <a:lnSpc>
                <a:spcPct val="70000"/>
              </a:lnSpc>
              <a:spcBef>
                <a:spcPts val="200"/>
              </a:spcBef>
              <a:buNone/>
            </a:pPr>
            <a:endParaRPr lang="en-US" i="1" dirty="0" smtClean="0"/>
          </a:p>
          <a:p>
            <a:pPr marL="0" indent="0">
              <a:lnSpc>
                <a:spcPct val="70000"/>
              </a:lnSpc>
              <a:spcBef>
                <a:spcPts val="200"/>
              </a:spcBef>
              <a:buNone/>
            </a:pPr>
            <a:endParaRPr lang="en-US" i="1" dirty="0" smtClean="0"/>
          </a:p>
          <a:p>
            <a:pPr marL="0" indent="0">
              <a:lnSpc>
                <a:spcPct val="70000"/>
              </a:lnSpc>
              <a:spcBef>
                <a:spcPts val="200"/>
              </a:spcBef>
              <a:buNone/>
            </a:pPr>
            <a:endParaRPr lang="en-US" i="1" dirty="0" smtClean="0"/>
          </a:p>
          <a:p>
            <a:endParaRPr lang="en-US" dirty="0"/>
          </a:p>
        </p:txBody>
      </p:sp>
      <p:sp>
        <p:nvSpPr>
          <p:cNvPr id="8" name="Text Placeholder 7"/>
          <p:cNvSpPr>
            <a:spLocks noGrp="1"/>
          </p:cNvSpPr>
          <p:nvPr>
            <p:ph type="body" sz="quarter" idx="3"/>
          </p:nvPr>
        </p:nvSpPr>
        <p:spPr/>
        <p:txBody>
          <a:bodyPr/>
          <a:lstStyle/>
          <a:p>
            <a:r>
              <a:rPr lang="en-US" dirty="0" smtClean="0"/>
              <a:t>Fruit of the Spirit</a:t>
            </a:r>
            <a:endParaRPr lang="en-US" dirty="0"/>
          </a:p>
        </p:txBody>
      </p:sp>
      <p:sp>
        <p:nvSpPr>
          <p:cNvPr id="9" name="Content Placeholder 8"/>
          <p:cNvSpPr>
            <a:spLocks noGrp="1"/>
          </p:cNvSpPr>
          <p:nvPr>
            <p:ph sz="quarter" idx="4"/>
          </p:nvPr>
        </p:nvSpPr>
        <p:spPr/>
        <p:txBody>
          <a:bodyPr>
            <a:normAutofit lnSpcReduction="10000"/>
          </a:bodyPr>
          <a:lstStyle/>
          <a:p>
            <a:pPr marL="0" indent="0">
              <a:spcBef>
                <a:spcPts val="200"/>
              </a:spcBef>
              <a:buNone/>
            </a:pPr>
            <a:endParaRPr lang="en-US" i="1" dirty="0" smtClean="0"/>
          </a:p>
          <a:p>
            <a:pPr marL="0" indent="0" algn="ctr">
              <a:spcBef>
                <a:spcPts val="200"/>
              </a:spcBef>
              <a:buNone/>
            </a:pPr>
            <a:r>
              <a:rPr lang="en-US" i="1" dirty="0" smtClean="0"/>
              <a:t>Love</a:t>
            </a:r>
          </a:p>
          <a:p>
            <a:pPr marL="0" indent="0" algn="ctr">
              <a:spcBef>
                <a:spcPts val="200"/>
              </a:spcBef>
              <a:buNone/>
            </a:pPr>
            <a:r>
              <a:rPr lang="en-US" i="1" dirty="0" smtClean="0"/>
              <a:t>Joy </a:t>
            </a:r>
          </a:p>
          <a:p>
            <a:pPr marL="0" indent="0" algn="ctr">
              <a:spcBef>
                <a:spcPts val="200"/>
              </a:spcBef>
              <a:buNone/>
            </a:pPr>
            <a:r>
              <a:rPr lang="en-US" i="1" dirty="0" smtClean="0"/>
              <a:t>Peace</a:t>
            </a:r>
          </a:p>
          <a:p>
            <a:pPr marL="0" indent="0" algn="ctr">
              <a:spcBef>
                <a:spcPts val="200"/>
              </a:spcBef>
              <a:buNone/>
            </a:pPr>
            <a:r>
              <a:rPr lang="en-US" i="1" dirty="0" smtClean="0"/>
              <a:t>Longsuffering</a:t>
            </a:r>
          </a:p>
          <a:p>
            <a:pPr marL="0" indent="0" algn="ctr">
              <a:spcBef>
                <a:spcPts val="200"/>
              </a:spcBef>
              <a:buNone/>
            </a:pPr>
            <a:r>
              <a:rPr lang="en-US" i="1" dirty="0" smtClean="0"/>
              <a:t>Kindness</a:t>
            </a:r>
          </a:p>
          <a:p>
            <a:pPr marL="0" indent="0" algn="ctr">
              <a:spcBef>
                <a:spcPts val="200"/>
              </a:spcBef>
              <a:buNone/>
            </a:pPr>
            <a:r>
              <a:rPr lang="en-US" i="1" dirty="0" smtClean="0"/>
              <a:t>Goodness</a:t>
            </a:r>
          </a:p>
          <a:p>
            <a:pPr marL="0" indent="0" algn="ctr">
              <a:spcBef>
                <a:spcPts val="200"/>
              </a:spcBef>
              <a:buNone/>
            </a:pPr>
            <a:r>
              <a:rPr lang="en-US" i="1" dirty="0" smtClean="0"/>
              <a:t>Faithfulness</a:t>
            </a:r>
          </a:p>
          <a:p>
            <a:pPr marL="0" indent="0" algn="ctr">
              <a:spcBef>
                <a:spcPts val="200"/>
              </a:spcBef>
              <a:buNone/>
            </a:pPr>
            <a:r>
              <a:rPr lang="en-US" i="1" dirty="0" smtClean="0"/>
              <a:t>Gentleness</a:t>
            </a:r>
          </a:p>
          <a:p>
            <a:pPr marL="0" indent="0" algn="ctr">
              <a:spcBef>
                <a:spcPts val="200"/>
              </a:spcBef>
              <a:buNone/>
            </a:pPr>
            <a:r>
              <a:rPr lang="en-US" i="1" dirty="0" smtClean="0"/>
              <a:t>Self Control</a:t>
            </a:r>
          </a:p>
          <a:p>
            <a:pPr marL="0" indent="0">
              <a:spcBef>
                <a:spcPts val="200"/>
              </a:spcBef>
              <a:buNone/>
            </a:pPr>
            <a:endParaRPr lang="en-US" i="1" dirty="0" smtClean="0"/>
          </a:p>
          <a:p>
            <a:endParaRPr lang="en-US" i="1" dirty="0" smtClean="0"/>
          </a:p>
          <a:p>
            <a:pPr>
              <a:spcBef>
                <a:spcPts val="200"/>
              </a:spcBef>
            </a:pPr>
            <a:endParaRPr lang="en-US" i="1" dirty="0"/>
          </a:p>
        </p:txBody>
      </p:sp>
      <p:pic>
        <p:nvPicPr>
          <p:cNvPr id="10" name="Picture 9" descr="Screen shot 2012-02-20 at 9.3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351630"/>
            <a:ext cx="2602493" cy="1087203"/>
          </a:xfrm>
          <a:prstGeom prst="rect">
            <a:avLst/>
          </a:prstGeom>
        </p:spPr>
      </p:pic>
    </p:spTree>
    <p:extLst>
      <p:ext uri="{BB962C8B-B14F-4D97-AF65-F5344CB8AC3E}">
        <p14:creationId xmlns:p14="http://schemas.microsoft.com/office/powerpoint/2010/main" val="2841793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1872</TotalTime>
  <Words>1578</Words>
  <Application>Microsoft Macintosh PowerPoint</Application>
  <PresentationFormat>On-screen Show (4:3)</PresentationFormat>
  <Paragraphs>132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Pixel</vt:lpstr>
      <vt:lpstr>PowerPoint Presentation</vt:lpstr>
      <vt:lpstr>Path to Victory! </vt:lpstr>
      <vt:lpstr>God’s Plan Works! </vt:lpstr>
      <vt:lpstr>Sport Environment </vt:lpstr>
      <vt:lpstr>outcome without God’s Plan</vt:lpstr>
      <vt:lpstr>VICTORY with a Biblical/Spiritual answer</vt:lpstr>
      <vt:lpstr>Categories 1 and 2 Galatians 5:19-24  </vt:lpstr>
      <vt:lpstr>Categories 1 and 2 Galatians 5:19-24  </vt:lpstr>
      <vt:lpstr>Galatians 5:19-21</vt:lpstr>
      <vt:lpstr>FREEDOM CARDS</vt:lpstr>
      <vt:lpstr>Exposing Issues</vt:lpstr>
      <vt:lpstr>5 Basics</vt:lpstr>
      <vt:lpstr>Truth</vt:lpstr>
      <vt:lpstr>Choices</vt:lpstr>
      <vt:lpstr>Sacrifice</vt:lpstr>
      <vt:lpstr>Discipline</vt:lpstr>
      <vt:lpstr>Love</vt:lpstr>
      <vt:lpstr>The Results</vt:lpstr>
      <vt:lpstr>Commitment Challenge</vt:lpstr>
      <vt:lpstr>Victory! </vt:lpstr>
      <vt:lpstr>PowerPoint Presentation</vt:lpstr>
    </vt:vector>
  </TitlesOfParts>
  <Company>Churches 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Ward</dc:creator>
  <cp:lastModifiedBy>Mark Ward</cp:lastModifiedBy>
  <cp:revision>59</cp:revision>
  <dcterms:created xsi:type="dcterms:W3CDTF">2012-02-21T03:40:09Z</dcterms:created>
  <dcterms:modified xsi:type="dcterms:W3CDTF">2015-03-27T10:38:11Z</dcterms:modified>
</cp:coreProperties>
</file>